
<file path=[Content_Types].xml><?xml version="1.0" encoding="utf-8"?>
<Types xmlns="http://schemas.openxmlformats.org/package/2006/content-types">
  <Default ContentType="application/x-fontdata" Extension="fntdata"/>
  <Default ContentType="image/jpeg" Extension="jpeg"/>
  <Default ContentType="image/png" Extension="png"/>
  <Default ContentType="application/vnd.openxmlformats-package.relationships+xml" Extension="rels"/>
  <Default ContentType="application/xml" Extension="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presentationml.viewProps+xml" PartName="/ppt/viewProps.xml"/>
</Types>
</file>

<file path=_rels/.rels><?xml version="1.0" encoding="UTF-8" standalone="yes"?><Relationships xmlns="http://schemas.openxmlformats.org/package/2006/relationships"><Relationship Id="rId1" Target="ppt/presentation.xml" Type="http://schemas.openxmlformats.org/officeDocument/2006/relationships/officeDocument"/><Relationship Id="rId2" Target="docProps/thumbnail.jpeg" Type="http://schemas.openxmlformats.org/package/2006/relationships/metadata/thumbnail"/><Relationship Id="rId3" Target="docProps/core.xml" Type="http://schemas.openxmlformats.org/package/2006/relationships/metadata/core-properties"/><Relationship Id="rId4" Target="docProps/app.xml" Type="http://schemas.openxmlformats.org/officeDocument/2006/relationships/extended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embedTrueTypeFonts="true">
  <p:sldMasterIdLst>
    <p:sldMasterId id="2147483648" r:id="rId1"/>
  </p:sldMasterIdLst>
  <p:sldIdLst>
    <p:sldId id="256" r:id="rId24"/>
  </p:sldIdLst>
  <p:sldSz cx="43891200" cy="32918400"/>
  <p:notesSz cx="6858000" cy="9144000"/>
  <p:embeddedFontLst>
    <p:embeddedFont>
      <p:font typeface="Arimo" charset="1" panose="020B0604020202020204"/>
      <p:regular r:id="rId6"/>
    </p:embeddedFont>
    <p:embeddedFont>
      <p:font typeface="Arimo Bold" charset="1" panose="020B0704020202020204"/>
      <p:regular r:id="rId7"/>
    </p:embeddedFont>
    <p:embeddedFont>
      <p:font typeface="Arimo Italics" charset="1" panose="020B0604020202090204"/>
      <p:regular r:id="rId8"/>
    </p:embeddedFont>
    <p:embeddedFont>
      <p:font typeface="Arimo Bold Italics" charset="1" panose="020B0704020202090204"/>
      <p:regular r:id="rId9"/>
    </p:embeddedFont>
    <p:embeddedFont>
      <p:font typeface="Calibri (MS)" charset="1" panose="020F0502020204030204"/>
      <p:regular r:id="rId10"/>
    </p:embeddedFont>
    <p:embeddedFont>
      <p:font typeface="Calibri (MS) Bold" charset="1" panose="020F0702030404030204"/>
      <p:regular r:id="rId11"/>
    </p:embeddedFont>
    <p:embeddedFont>
      <p:font typeface="Calibri (MS) Italics" charset="1" panose="020F05020202040A0204"/>
      <p:regular r:id="rId12"/>
    </p:embeddedFont>
    <p:embeddedFont>
      <p:font typeface="Calibri (MS) Bold Italics" charset="1" panose="020F07020304040A0204"/>
      <p:regular r:id="rId13"/>
    </p:embeddedFont>
    <p:embeddedFont>
      <p:font typeface="Calibri (MS) Light" charset="1" panose="020F0302020204030204"/>
      <p:regular r:id="rId14"/>
    </p:embeddedFont>
    <p:embeddedFont>
      <p:font typeface="Calibri (MS) Light Italics" charset="1" panose="020F0302020204030204"/>
      <p:regular r:id="rId15"/>
    </p:embeddedFont>
    <p:embeddedFont>
      <p:font typeface="TT Rounds Condensed" charset="1" panose="02000506030000020003"/>
      <p:regular r:id="rId16"/>
    </p:embeddedFont>
    <p:embeddedFont>
      <p:font typeface="TT Rounds Condensed Bold" charset="1" panose="02000806030000020003"/>
      <p:regular r:id="rId17"/>
    </p:embeddedFont>
    <p:embeddedFont>
      <p:font typeface="TT Rounds Condensed Italics" charset="1" panose="02000506030000090003"/>
      <p:regular r:id="rId18"/>
    </p:embeddedFont>
    <p:embeddedFont>
      <p:font typeface="TT Rounds Condensed Bold Italics" charset="1" panose="02000806030000090003"/>
      <p:regular r:id="rId19"/>
    </p:embeddedFont>
    <p:embeddedFont>
      <p:font typeface="TT Rounds Condensed Thin" charset="1" panose="02000503020000020003"/>
      <p:regular r:id="rId20"/>
    </p:embeddedFont>
    <p:embeddedFont>
      <p:font typeface="TT Rounds Condensed Thin Italics" charset="1" panose="02000503020000090003"/>
      <p:regular r:id="rId21"/>
    </p:embeddedFont>
    <p:embeddedFont>
      <p:font typeface="TT Rounds Condensed Heavy" charset="1" panose="02000506030000020003"/>
      <p:regular r:id="rId22"/>
    </p:embeddedFont>
    <p:embeddedFont>
      <p:font typeface="TT Rounds Condensed Heavy Italics" charset="1" panose="02000506000000090003"/>
      <p:regular r:id="rId23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4" d="100"/>
          <a:sy n="74" d="100"/>
        </p:scale>
        <p:origin x="-109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<Relationships xmlns="http://schemas.openxmlformats.org/package/2006/relationships"><Relationship Id="rId1" Target="slideMasters/slideMaster1.xml" Type="http://schemas.openxmlformats.org/officeDocument/2006/relationships/slideMaster"/><Relationship Id="rId10" Target="fonts/font10.fntdata" Type="http://schemas.openxmlformats.org/officeDocument/2006/relationships/font"/><Relationship Id="rId11" Target="fonts/font11.fntdata" Type="http://schemas.openxmlformats.org/officeDocument/2006/relationships/font"/><Relationship Id="rId12" Target="fonts/font12.fntdata" Type="http://schemas.openxmlformats.org/officeDocument/2006/relationships/font"/><Relationship Id="rId13" Target="fonts/font13.fntdata" Type="http://schemas.openxmlformats.org/officeDocument/2006/relationships/font"/><Relationship Id="rId14" Target="fonts/font14.fntdata" Type="http://schemas.openxmlformats.org/officeDocument/2006/relationships/font"/><Relationship Id="rId15" Target="fonts/font15.fntdata" Type="http://schemas.openxmlformats.org/officeDocument/2006/relationships/font"/><Relationship Id="rId16" Target="fonts/font16.fntdata" Type="http://schemas.openxmlformats.org/officeDocument/2006/relationships/font"/><Relationship Id="rId17" Target="fonts/font17.fntdata" Type="http://schemas.openxmlformats.org/officeDocument/2006/relationships/font"/><Relationship Id="rId18" Target="fonts/font18.fntdata" Type="http://schemas.openxmlformats.org/officeDocument/2006/relationships/font"/><Relationship Id="rId19" Target="fonts/font19.fntdata" Type="http://schemas.openxmlformats.org/officeDocument/2006/relationships/font"/><Relationship Id="rId2" Target="presProps.xml" Type="http://schemas.openxmlformats.org/officeDocument/2006/relationships/presProps"/><Relationship Id="rId20" Target="fonts/font20.fntdata" Type="http://schemas.openxmlformats.org/officeDocument/2006/relationships/font"/><Relationship Id="rId21" Target="fonts/font21.fntdata" Type="http://schemas.openxmlformats.org/officeDocument/2006/relationships/font"/><Relationship Id="rId22" Target="fonts/font22.fntdata" Type="http://schemas.openxmlformats.org/officeDocument/2006/relationships/font"/><Relationship Id="rId23" Target="fonts/font23.fntdata" Type="http://schemas.openxmlformats.org/officeDocument/2006/relationships/font"/><Relationship Id="rId24" Target="slides/slide1.xml" Type="http://schemas.openxmlformats.org/officeDocument/2006/relationships/slide"/><Relationship Id="rId3" Target="viewProps.xml" Type="http://schemas.openxmlformats.org/officeDocument/2006/relationships/viewProps"/><Relationship Id="rId4" Target="theme/theme1.xml" Type="http://schemas.openxmlformats.org/officeDocument/2006/relationships/theme"/><Relationship Id="rId5" Target="tableStyles.xml" Type="http://schemas.openxmlformats.org/officeDocument/2006/relationships/tableStyles"/><Relationship Id="rId6" Target="fonts/font6.fntdata" Type="http://schemas.openxmlformats.org/officeDocument/2006/relationships/font"/><Relationship Id="rId7" Target="fonts/font7.fntdata" Type="http://schemas.openxmlformats.org/officeDocument/2006/relationships/font"/><Relationship Id="rId8" Target="fonts/font8.fntdata" Type="http://schemas.openxmlformats.org/officeDocument/2006/relationships/font"/><Relationship Id="rId9" Target="fonts/font9.fntdata" Type="http://schemas.openxmlformats.org/officeDocument/2006/relationships/font"/></Relationships>
</file>

<file path=ppt/slideLayouts/_rels/slideLayout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png" Type="http://schemas.openxmlformats.org/officeDocument/2006/relationships/image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01216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14467957" y="7155919"/>
            <a:ext cx="14404178" cy="1198597"/>
          </a:xfrm>
          <a:custGeom>
            <a:avLst/>
            <a:gdLst/>
            <a:ahLst/>
            <a:cxnLst/>
            <a:rect r="r" b="b" t="t" l="l"/>
            <a:pathLst>
              <a:path h="1198597" w="14404178">
                <a:moveTo>
                  <a:pt x="0" y="0"/>
                </a:moveTo>
                <a:lnTo>
                  <a:pt x="14404178" y="0"/>
                </a:lnTo>
                <a:lnTo>
                  <a:pt x="14404178" y="1198598"/>
                </a:lnTo>
                <a:lnTo>
                  <a:pt x="0" y="119859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106311" r="-8365" b="-222899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14070543" y="6789472"/>
            <a:ext cx="14404178" cy="1315889"/>
            <a:chOff x="0" y="0"/>
            <a:chExt cx="17071619" cy="1559572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17071594" cy="1559560"/>
            </a:xfrm>
            <a:custGeom>
              <a:avLst/>
              <a:gdLst/>
              <a:ahLst/>
              <a:cxnLst/>
              <a:rect r="r" b="b" t="t" l="l"/>
              <a:pathLst>
                <a:path h="1559560" w="17071594">
                  <a:moveTo>
                    <a:pt x="0" y="0"/>
                  </a:moveTo>
                  <a:lnTo>
                    <a:pt x="17071594" y="0"/>
                  </a:lnTo>
                  <a:lnTo>
                    <a:pt x="17071594" y="1559560"/>
                  </a:lnTo>
                  <a:lnTo>
                    <a:pt x="0" y="1559560"/>
                  </a:lnTo>
                  <a:close/>
                </a:path>
              </a:pathLst>
            </a:custGeom>
            <a:solidFill>
              <a:srgbClr val="F2A900"/>
            </a:solidFill>
          </p:spPr>
        </p:sp>
        <p:sp>
          <p:nvSpPr>
            <p:cNvPr name="TextBox 5" id="5"/>
            <p:cNvSpPr txBox="true"/>
            <p:nvPr/>
          </p:nvSpPr>
          <p:spPr>
            <a:xfrm>
              <a:off x="0" y="0"/>
              <a:ext cx="17071619" cy="1559572"/>
            </a:xfrm>
            <a:prstGeom prst="rect">
              <a:avLst/>
            </a:prstGeom>
          </p:spPr>
          <p:txBody>
            <a:bodyPr anchor="t" rtlCol="false" tIns="57150" lIns="57150" bIns="57150" rIns="57150"/>
            <a:lstStyle/>
            <a:p>
              <a:pPr algn="ctr">
                <a:lnSpc>
                  <a:spcPts val="7087"/>
                </a:lnSpc>
              </a:pPr>
              <a:r>
                <a:rPr lang="en-US" sz="5906" spc="55">
                  <a:solidFill>
                    <a:srgbClr val="000000"/>
                  </a:solidFill>
                  <a:latin typeface="TT Rounds Condensed Bold"/>
                </a:rPr>
                <a:t>Results</a:t>
              </a:r>
            </a:p>
            <a:p>
              <a:pPr algn="ctr">
                <a:lnSpc>
                  <a:spcPts val="7087"/>
                </a:lnSpc>
              </a:pPr>
            </a:p>
          </p:txBody>
        </p:sp>
      </p:grpSp>
      <p:grpSp>
        <p:nvGrpSpPr>
          <p:cNvPr name="Group 6" id="6"/>
          <p:cNvGrpSpPr/>
          <p:nvPr/>
        </p:nvGrpSpPr>
        <p:grpSpPr>
          <a:xfrm rot="0">
            <a:off x="15112516" y="8581611"/>
            <a:ext cx="12320232" cy="9634368"/>
            <a:chOff x="0" y="0"/>
            <a:chExt cx="14601756" cy="11418511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14601698" cy="11418570"/>
            </a:xfrm>
            <a:custGeom>
              <a:avLst/>
              <a:gdLst/>
              <a:ahLst/>
              <a:cxnLst/>
              <a:rect r="r" b="b" t="t" l="l"/>
              <a:pathLst>
                <a:path h="11418570" w="14601698">
                  <a:moveTo>
                    <a:pt x="0" y="0"/>
                  </a:moveTo>
                  <a:lnTo>
                    <a:pt x="14601698" y="0"/>
                  </a:lnTo>
                  <a:lnTo>
                    <a:pt x="14601698" y="11418570"/>
                  </a:lnTo>
                  <a:lnTo>
                    <a:pt x="0" y="11418570"/>
                  </a:lnTo>
                  <a:close/>
                </a:path>
              </a:pathLst>
            </a:custGeom>
            <a:solidFill>
              <a:srgbClr val="FFFFFF">
                <a:alpha val="67843"/>
              </a:srgbClr>
            </a:solidFill>
          </p:spPr>
        </p:sp>
        <p:sp>
          <p:nvSpPr>
            <p:cNvPr name="TextBox 8" id="8"/>
            <p:cNvSpPr txBox="true"/>
            <p:nvPr/>
          </p:nvSpPr>
          <p:spPr>
            <a:xfrm>
              <a:off x="0" y="-114300"/>
              <a:ext cx="14601756" cy="11532811"/>
            </a:xfrm>
            <a:prstGeom prst="rect">
              <a:avLst/>
            </a:prstGeom>
          </p:spPr>
          <p:txBody>
            <a:bodyPr anchor="t" rtlCol="false" tIns="57150" lIns="57150" bIns="57150" rIns="57150"/>
            <a:lstStyle/>
            <a:p>
              <a:pPr algn="l">
                <a:lnSpc>
                  <a:spcPts val="6378"/>
                </a:lnSpc>
              </a:pPr>
              <a:r>
                <a:rPr lang="en-US" sz="5315" spc="49">
                  <a:solidFill>
                    <a:srgbClr val="000000"/>
                  </a:solidFill>
                  <a:latin typeface="Calibri (MS)"/>
                </a:rPr>
                <a:t>What is the central research problem or question you have been helping to explore?</a:t>
              </a:r>
            </a:p>
            <a:p>
              <a:pPr algn="l">
                <a:lnSpc>
                  <a:spcPts val="6378"/>
                </a:lnSpc>
              </a:pPr>
            </a:p>
            <a:p>
              <a:pPr algn="l">
                <a:lnSpc>
                  <a:spcPts val="6378"/>
                </a:lnSpc>
              </a:pPr>
              <a:r>
                <a:rPr lang="en-US" sz="5315" spc="49">
                  <a:solidFill>
                    <a:srgbClr val="000000"/>
                  </a:solidFill>
                  <a:latin typeface="Calibri (MS)"/>
                </a:rPr>
                <a:t>What work has been done previously in this area?</a:t>
              </a:r>
            </a:p>
            <a:p>
              <a:pPr algn="l">
                <a:lnSpc>
                  <a:spcPts val="6378"/>
                </a:lnSpc>
              </a:pPr>
            </a:p>
            <a:p>
              <a:pPr algn="l">
                <a:lnSpc>
                  <a:spcPts val="6378"/>
                </a:lnSpc>
              </a:pPr>
              <a:r>
                <a:rPr lang="en-US" sz="5315" spc="49">
                  <a:solidFill>
                    <a:srgbClr val="000000"/>
                  </a:solidFill>
                  <a:latin typeface="Calibri (MS)"/>
                </a:rPr>
                <a:t>This section can be a review of the literature that has been most important in your research area</a:t>
              </a:r>
            </a:p>
            <a:p>
              <a:pPr algn="l">
                <a:lnSpc>
                  <a:spcPts val="6378"/>
                </a:lnSpc>
              </a:pPr>
            </a:p>
          </p:txBody>
        </p:sp>
      </p:grpSp>
      <p:sp>
        <p:nvSpPr>
          <p:cNvPr name="Freeform 9" id="9"/>
          <p:cNvSpPr/>
          <p:nvPr/>
        </p:nvSpPr>
        <p:spPr>
          <a:xfrm flipH="false" flipV="false" rot="0">
            <a:off x="1422291" y="7155919"/>
            <a:ext cx="12354746" cy="1198597"/>
          </a:xfrm>
          <a:custGeom>
            <a:avLst/>
            <a:gdLst/>
            <a:ahLst/>
            <a:cxnLst/>
            <a:rect r="r" b="b" t="t" l="l"/>
            <a:pathLst>
              <a:path h="1198597" w="12354746">
                <a:moveTo>
                  <a:pt x="0" y="0"/>
                </a:moveTo>
                <a:lnTo>
                  <a:pt x="12354746" y="0"/>
                </a:lnTo>
                <a:lnTo>
                  <a:pt x="12354746" y="1198598"/>
                </a:lnTo>
                <a:lnTo>
                  <a:pt x="0" y="119859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84071" r="-8365" b="-184071"/>
            </a:stretch>
          </a:blipFill>
        </p:spPr>
      </p:sp>
      <p:grpSp>
        <p:nvGrpSpPr>
          <p:cNvPr name="Group 10" id="10"/>
          <p:cNvGrpSpPr/>
          <p:nvPr/>
        </p:nvGrpSpPr>
        <p:grpSpPr>
          <a:xfrm rot="0">
            <a:off x="1029997" y="6789472"/>
            <a:ext cx="12355566" cy="1363354"/>
            <a:chOff x="0" y="0"/>
            <a:chExt cx="14643633" cy="1615827"/>
          </a:xfrm>
        </p:grpSpPr>
        <p:sp>
          <p:nvSpPr>
            <p:cNvPr name="Freeform 11" id="11"/>
            <p:cNvSpPr/>
            <p:nvPr/>
          </p:nvSpPr>
          <p:spPr>
            <a:xfrm flipH="false" flipV="false" rot="0">
              <a:off x="0" y="0"/>
              <a:ext cx="14643608" cy="1615821"/>
            </a:xfrm>
            <a:custGeom>
              <a:avLst/>
              <a:gdLst/>
              <a:ahLst/>
              <a:cxnLst/>
              <a:rect r="r" b="b" t="t" l="l"/>
              <a:pathLst>
                <a:path h="1615821" w="14643608">
                  <a:moveTo>
                    <a:pt x="0" y="0"/>
                  </a:moveTo>
                  <a:lnTo>
                    <a:pt x="14643608" y="0"/>
                  </a:lnTo>
                  <a:lnTo>
                    <a:pt x="14643608" y="1615821"/>
                  </a:lnTo>
                  <a:lnTo>
                    <a:pt x="0" y="1615821"/>
                  </a:lnTo>
                  <a:close/>
                </a:path>
              </a:pathLst>
            </a:custGeom>
            <a:solidFill>
              <a:srgbClr val="F2A900"/>
            </a:solidFill>
          </p:spPr>
        </p:sp>
        <p:sp>
          <p:nvSpPr>
            <p:cNvPr name="TextBox 12" id="12"/>
            <p:cNvSpPr txBox="true"/>
            <p:nvPr/>
          </p:nvSpPr>
          <p:spPr>
            <a:xfrm>
              <a:off x="0" y="-123825"/>
              <a:ext cx="14643633" cy="1739652"/>
            </a:xfrm>
            <a:prstGeom prst="rect">
              <a:avLst/>
            </a:prstGeom>
          </p:spPr>
          <p:txBody>
            <a:bodyPr anchor="ctr" rtlCol="false" tIns="57150" lIns="57150" bIns="57150" rIns="57150"/>
            <a:lstStyle/>
            <a:p>
              <a:pPr algn="ctr">
                <a:lnSpc>
                  <a:spcPts val="7087"/>
                </a:lnSpc>
              </a:pPr>
              <a:r>
                <a:rPr lang="en-US" sz="5906" spc="55">
                  <a:solidFill>
                    <a:srgbClr val="000000"/>
                  </a:solidFill>
                  <a:latin typeface="Calibri (MS) Bold"/>
                </a:rPr>
                <a:t>Abstract/Intro/Motivation</a:t>
              </a:r>
            </a:p>
          </p:txBody>
        </p:sp>
      </p:grpSp>
      <p:sp>
        <p:nvSpPr>
          <p:cNvPr name="Freeform 13" id="13"/>
          <p:cNvSpPr/>
          <p:nvPr/>
        </p:nvSpPr>
        <p:spPr>
          <a:xfrm flipH="false" flipV="false" rot="0">
            <a:off x="1029997" y="19121142"/>
            <a:ext cx="12548332" cy="1570072"/>
          </a:xfrm>
          <a:custGeom>
            <a:avLst/>
            <a:gdLst/>
            <a:ahLst/>
            <a:cxnLst/>
            <a:rect r="r" b="b" t="t" l="l"/>
            <a:pathLst>
              <a:path h="1570072" w="12548332">
                <a:moveTo>
                  <a:pt x="0" y="0"/>
                </a:moveTo>
                <a:lnTo>
                  <a:pt x="12548332" y="0"/>
                </a:lnTo>
                <a:lnTo>
                  <a:pt x="12548332" y="1570073"/>
                </a:lnTo>
                <a:lnTo>
                  <a:pt x="0" y="1570073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57498" r="-24392" b="-170162"/>
            </a:stretch>
          </a:blipFill>
        </p:spPr>
      </p:sp>
      <p:grpSp>
        <p:nvGrpSpPr>
          <p:cNvPr name="Group 14" id="14"/>
          <p:cNvGrpSpPr/>
          <p:nvPr/>
        </p:nvGrpSpPr>
        <p:grpSpPr>
          <a:xfrm rot="0">
            <a:off x="1029997" y="19087315"/>
            <a:ext cx="12229688" cy="1363354"/>
            <a:chOff x="0" y="0"/>
            <a:chExt cx="14494445" cy="1615827"/>
          </a:xfrm>
        </p:grpSpPr>
        <p:sp>
          <p:nvSpPr>
            <p:cNvPr name="Freeform 15" id="15"/>
            <p:cNvSpPr/>
            <p:nvPr/>
          </p:nvSpPr>
          <p:spPr>
            <a:xfrm flipH="false" flipV="false" rot="0">
              <a:off x="0" y="0"/>
              <a:ext cx="14494421" cy="1615821"/>
            </a:xfrm>
            <a:custGeom>
              <a:avLst/>
              <a:gdLst/>
              <a:ahLst/>
              <a:cxnLst/>
              <a:rect r="r" b="b" t="t" l="l"/>
              <a:pathLst>
                <a:path h="1615821" w="14494421">
                  <a:moveTo>
                    <a:pt x="0" y="0"/>
                  </a:moveTo>
                  <a:lnTo>
                    <a:pt x="14494421" y="0"/>
                  </a:lnTo>
                  <a:lnTo>
                    <a:pt x="14494421" y="1615821"/>
                  </a:lnTo>
                  <a:lnTo>
                    <a:pt x="0" y="1615821"/>
                  </a:lnTo>
                  <a:close/>
                </a:path>
              </a:pathLst>
            </a:custGeom>
            <a:solidFill>
              <a:srgbClr val="F2A900"/>
            </a:solidFill>
          </p:spPr>
        </p:sp>
        <p:sp>
          <p:nvSpPr>
            <p:cNvPr name="TextBox 16" id="16"/>
            <p:cNvSpPr txBox="true"/>
            <p:nvPr/>
          </p:nvSpPr>
          <p:spPr>
            <a:xfrm>
              <a:off x="0" y="-123825"/>
              <a:ext cx="14494445" cy="1739652"/>
            </a:xfrm>
            <a:prstGeom prst="rect">
              <a:avLst/>
            </a:prstGeom>
          </p:spPr>
          <p:txBody>
            <a:bodyPr anchor="ctr" rtlCol="false" tIns="57150" lIns="57150" bIns="57150" rIns="57150"/>
            <a:lstStyle/>
            <a:p>
              <a:pPr algn="ctr">
                <a:lnSpc>
                  <a:spcPts val="7087"/>
                </a:lnSpc>
              </a:pPr>
              <a:r>
                <a:rPr lang="en-US" sz="5906" spc="55">
                  <a:solidFill>
                    <a:srgbClr val="000000"/>
                  </a:solidFill>
                  <a:latin typeface="Calibri (MS) Bold"/>
                </a:rPr>
                <a:t>Methods/Approach</a:t>
              </a:r>
            </a:p>
          </p:txBody>
        </p:sp>
      </p:grpSp>
      <p:sp>
        <p:nvSpPr>
          <p:cNvPr name="Freeform 17" id="17"/>
          <p:cNvSpPr/>
          <p:nvPr/>
        </p:nvSpPr>
        <p:spPr>
          <a:xfrm flipH="false" flipV="false" rot="0">
            <a:off x="28474721" y="7155919"/>
            <a:ext cx="14728235" cy="1198597"/>
          </a:xfrm>
          <a:custGeom>
            <a:avLst/>
            <a:gdLst/>
            <a:ahLst/>
            <a:cxnLst/>
            <a:rect r="r" b="b" t="t" l="l"/>
            <a:pathLst>
              <a:path h="1198597" w="14728235">
                <a:moveTo>
                  <a:pt x="0" y="0"/>
                </a:moveTo>
                <a:lnTo>
                  <a:pt x="14728234" y="0"/>
                </a:lnTo>
                <a:lnTo>
                  <a:pt x="14728234" y="1198598"/>
                </a:lnTo>
                <a:lnTo>
                  <a:pt x="0" y="119859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113699" r="-10990" b="-235797"/>
            </a:stretch>
          </a:blipFill>
        </p:spPr>
      </p:sp>
      <p:grpSp>
        <p:nvGrpSpPr>
          <p:cNvPr name="Group 18" id="18"/>
          <p:cNvGrpSpPr/>
          <p:nvPr/>
        </p:nvGrpSpPr>
        <p:grpSpPr>
          <a:xfrm rot="0">
            <a:off x="29159701" y="6789472"/>
            <a:ext cx="13701502" cy="1363354"/>
            <a:chOff x="0" y="0"/>
            <a:chExt cx="16238817" cy="1615827"/>
          </a:xfrm>
        </p:grpSpPr>
        <p:sp>
          <p:nvSpPr>
            <p:cNvPr name="Freeform 19" id="19"/>
            <p:cNvSpPr/>
            <p:nvPr/>
          </p:nvSpPr>
          <p:spPr>
            <a:xfrm flipH="false" flipV="false" rot="0">
              <a:off x="0" y="0"/>
              <a:ext cx="16238855" cy="1615821"/>
            </a:xfrm>
            <a:custGeom>
              <a:avLst/>
              <a:gdLst/>
              <a:ahLst/>
              <a:cxnLst/>
              <a:rect r="r" b="b" t="t" l="l"/>
              <a:pathLst>
                <a:path h="1615821" w="16238855">
                  <a:moveTo>
                    <a:pt x="0" y="0"/>
                  </a:moveTo>
                  <a:lnTo>
                    <a:pt x="16238855" y="0"/>
                  </a:lnTo>
                  <a:lnTo>
                    <a:pt x="16238855" y="1615821"/>
                  </a:lnTo>
                  <a:lnTo>
                    <a:pt x="0" y="1615821"/>
                  </a:lnTo>
                  <a:close/>
                </a:path>
              </a:pathLst>
            </a:custGeom>
            <a:solidFill>
              <a:srgbClr val="F2A900"/>
            </a:solidFill>
          </p:spPr>
        </p:sp>
        <p:sp>
          <p:nvSpPr>
            <p:cNvPr name="TextBox 20" id="20"/>
            <p:cNvSpPr txBox="true"/>
            <p:nvPr/>
          </p:nvSpPr>
          <p:spPr>
            <a:xfrm>
              <a:off x="0" y="0"/>
              <a:ext cx="16238817" cy="1615827"/>
            </a:xfrm>
            <a:prstGeom prst="rect">
              <a:avLst/>
            </a:prstGeom>
          </p:spPr>
          <p:txBody>
            <a:bodyPr anchor="t" rtlCol="false" tIns="57150" lIns="57150" bIns="57150" rIns="57150"/>
            <a:lstStyle/>
            <a:p>
              <a:pPr algn="ctr">
                <a:lnSpc>
                  <a:spcPts val="7087"/>
                </a:lnSpc>
              </a:pPr>
              <a:r>
                <a:rPr lang="en-US" sz="5906" spc="55">
                  <a:solidFill>
                    <a:srgbClr val="000000"/>
                  </a:solidFill>
                  <a:latin typeface="TT Rounds Condensed Bold"/>
                </a:rPr>
                <a:t>Conclusions/Future Directions</a:t>
              </a:r>
            </a:p>
          </p:txBody>
        </p:sp>
      </p:grpSp>
      <p:grpSp>
        <p:nvGrpSpPr>
          <p:cNvPr name="Group 21" id="21"/>
          <p:cNvGrpSpPr/>
          <p:nvPr/>
        </p:nvGrpSpPr>
        <p:grpSpPr>
          <a:xfrm rot="0">
            <a:off x="29240833" y="8590080"/>
            <a:ext cx="13880989" cy="17066709"/>
            <a:chOff x="0" y="0"/>
            <a:chExt cx="16451543" cy="20227211"/>
          </a:xfrm>
        </p:grpSpPr>
        <p:sp>
          <p:nvSpPr>
            <p:cNvPr name="Freeform 22" id="22"/>
            <p:cNvSpPr/>
            <p:nvPr/>
          </p:nvSpPr>
          <p:spPr>
            <a:xfrm flipH="false" flipV="false" rot="0">
              <a:off x="0" y="0"/>
              <a:ext cx="16451599" cy="20227161"/>
            </a:xfrm>
            <a:custGeom>
              <a:avLst/>
              <a:gdLst/>
              <a:ahLst/>
              <a:cxnLst/>
              <a:rect r="r" b="b" t="t" l="l"/>
              <a:pathLst>
                <a:path h="20227161" w="16451599">
                  <a:moveTo>
                    <a:pt x="0" y="0"/>
                  </a:moveTo>
                  <a:lnTo>
                    <a:pt x="16451599" y="0"/>
                  </a:lnTo>
                  <a:lnTo>
                    <a:pt x="16451599" y="20227161"/>
                  </a:lnTo>
                  <a:lnTo>
                    <a:pt x="0" y="20227161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23" id="23"/>
            <p:cNvSpPr txBox="true"/>
            <p:nvPr/>
          </p:nvSpPr>
          <p:spPr>
            <a:xfrm>
              <a:off x="0" y="-114300"/>
              <a:ext cx="16451543" cy="20341511"/>
            </a:xfrm>
            <a:prstGeom prst="rect">
              <a:avLst/>
            </a:prstGeom>
          </p:spPr>
          <p:txBody>
            <a:bodyPr anchor="t" rtlCol="false" tIns="57150" lIns="57150" bIns="57150" rIns="57150"/>
            <a:lstStyle/>
            <a:p>
              <a:pPr algn="l">
                <a:lnSpc>
                  <a:spcPts val="6378"/>
                </a:lnSpc>
              </a:pPr>
              <a:r>
                <a:rPr lang="en-US" sz="5315" spc="49">
                  <a:solidFill>
                    <a:srgbClr val="000000"/>
                  </a:solidFill>
                  <a:latin typeface="Calibri (MS)"/>
                </a:rPr>
                <a:t>What did you find? </a:t>
              </a:r>
            </a:p>
            <a:p>
              <a:pPr algn="l">
                <a:lnSpc>
                  <a:spcPts val="6378"/>
                </a:lnSpc>
              </a:pPr>
            </a:p>
            <a:p>
              <a:pPr algn="l">
                <a:lnSpc>
                  <a:spcPts val="6378"/>
                </a:lnSpc>
              </a:pPr>
              <a:r>
                <a:rPr lang="en-US" sz="5315" spc="49">
                  <a:solidFill>
                    <a:srgbClr val="000000"/>
                  </a:solidFill>
                  <a:latin typeface="Calibri (MS)"/>
                </a:rPr>
                <a:t>What did you learn?</a:t>
              </a:r>
            </a:p>
            <a:p>
              <a:pPr algn="l">
                <a:lnSpc>
                  <a:spcPts val="6378"/>
                </a:lnSpc>
              </a:pPr>
            </a:p>
            <a:p>
              <a:pPr algn="l">
                <a:lnSpc>
                  <a:spcPts val="6378"/>
                </a:lnSpc>
              </a:pPr>
              <a:r>
                <a:rPr lang="en-US" sz="5315" spc="49">
                  <a:solidFill>
                    <a:srgbClr val="000000"/>
                  </a:solidFill>
                  <a:latin typeface="Calibri (MS)"/>
                </a:rPr>
                <a:t>You may want to present any relevant charts or graphs here if applicable.</a:t>
              </a:r>
            </a:p>
            <a:p>
              <a:pPr algn="l">
                <a:lnSpc>
                  <a:spcPts val="6378"/>
                </a:lnSpc>
              </a:pPr>
            </a:p>
            <a:p>
              <a:pPr algn="l">
                <a:lnSpc>
                  <a:spcPts val="6378"/>
                </a:lnSpc>
              </a:pPr>
              <a:r>
                <a:rPr lang="en-US" sz="5315" spc="49">
                  <a:solidFill>
                    <a:srgbClr val="000000"/>
                  </a:solidFill>
                  <a:latin typeface="Calibri (MS)"/>
                </a:rPr>
                <a:t>Examples of illustrations or brief case studies that capture what you have discovered.</a:t>
              </a:r>
            </a:p>
            <a:p>
              <a:pPr algn="l">
                <a:lnSpc>
                  <a:spcPts val="6378"/>
                </a:lnSpc>
              </a:pPr>
            </a:p>
            <a:p>
              <a:pPr algn="l">
                <a:lnSpc>
                  <a:spcPts val="6378"/>
                </a:lnSpc>
              </a:pPr>
            </a:p>
            <a:p>
              <a:pPr algn="l">
                <a:lnSpc>
                  <a:spcPts val="6378"/>
                </a:lnSpc>
              </a:pPr>
              <a:r>
                <a:rPr lang="en-US" sz="5315" spc="49">
                  <a:solidFill>
                    <a:srgbClr val="000000"/>
                  </a:solidFill>
                  <a:latin typeface="Calibri (MS)"/>
                </a:rPr>
                <a:t>What were your conclusions?</a:t>
              </a:r>
            </a:p>
            <a:p>
              <a:pPr algn="l">
                <a:lnSpc>
                  <a:spcPts val="6378"/>
                </a:lnSpc>
              </a:pPr>
            </a:p>
            <a:p>
              <a:pPr algn="l">
                <a:lnSpc>
                  <a:spcPts val="6378"/>
                </a:lnSpc>
              </a:pPr>
              <a:r>
                <a:rPr lang="en-US" sz="5315" spc="49">
                  <a:solidFill>
                    <a:srgbClr val="000000"/>
                  </a:solidFill>
                  <a:latin typeface="Calibri (MS)"/>
                </a:rPr>
                <a:t>What remains unanswered and what are the potential areas for future research?</a:t>
              </a:r>
            </a:p>
            <a:p>
              <a:pPr algn="l">
                <a:lnSpc>
                  <a:spcPts val="6378"/>
                </a:lnSpc>
              </a:pPr>
            </a:p>
            <a:p>
              <a:pPr algn="l">
                <a:lnSpc>
                  <a:spcPts val="6378"/>
                </a:lnSpc>
              </a:pPr>
            </a:p>
            <a:p>
              <a:pPr algn="l">
                <a:lnSpc>
                  <a:spcPts val="6378"/>
                </a:lnSpc>
              </a:pPr>
            </a:p>
            <a:p>
              <a:pPr algn="l">
                <a:lnSpc>
                  <a:spcPts val="6378"/>
                </a:lnSpc>
              </a:pPr>
            </a:p>
            <a:p>
              <a:pPr algn="l">
                <a:lnSpc>
                  <a:spcPts val="6378"/>
                </a:lnSpc>
              </a:pPr>
            </a:p>
          </p:txBody>
        </p:sp>
      </p:grpSp>
      <p:sp>
        <p:nvSpPr>
          <p:cNvPr name="Freeform 24" id="24"/>
          <p:cNvSpPr/>
          <p:nvPr/>
        </p:nvSpPr>
        <p:spPr>
          <a:xfrm flipH="false" flipV="false" rot="0">
            <a:off x="28872135" y="26359343"/>
            <a:ext cx="14597573" cy="1458069"/>
          </a:xfrm>
          <a:custGeom>
            <a:avLst/>
            <a:gdLst/>
            <a:ahLst/>
            <a:cxnLst/>
            <a:rect r="r" b="b" t="t" l="l"/>
            <a:pathLst>
              <a:path h="1458069" w="14597573">
                <a:moveTo>
                  <a:pt x="0" y="0"/>
                </a:moveTo>
                <a:lnTo>
                  <a:pt x="14597573" y="0"/>
                </a:lnTo>
                <a:lnTo>
                  <a:pt x="14597573" y="1458069"/>
                </a:lnTo>
                <a:lnTo>
                  <a:pt x="0" y="1458069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72516" r="-9540" b="-188927"/>
            </a:stretch>
          </a:blipFill>
        </p:spPr>
      </p:sp>
      <p:grpSp>
        <p:nvGrpSpPr>
          <p:cNvPr name="Group 25" id="25"/>
          <p:cNvGrpSpPr/>
          <p:nvPr/>
        </p:nvGrpSpPr>
        <p:grpSpPr>
          <a:xfrm rot="0">
            <a:off x="29159701" y="26161614"/>
            <a:ext cx="13962122" cy="1401158"/>
            <a:chOff x="0" y="0"/>
            <a:chExt cx="16547700" cy="1660631"/>
          </a:xfrm>
        </p:grpSpPr>
        <p:sp>
          <p:nvSpPr>
            <p:cNvPr name="Freeform 26" id="26"/>
            <p:cNvSpPr/>
            <p:nvPr/>
          </p:nvSpPr>
          <p:spPr>
            <a:xfrm flipH="false" flipV="false" rot="0">
              <a:off x="0" y="0"/>
              <a:ext cx="16547739" cy="1660655"/>
            </a:xfrm>
            <a:custGeom>
              <a:avLst/>
              <a:gdLst/>
              <a:ahLst/>
              <a:cxnLst/>
              <a:rect r="r" b="b" t="t" l="l"/>
              <a:pathLst>
                <a:path h="1660655" w="16547739">
                  <a:moveTo>
                    <a:pt x="0" y="0"/>
                  </a:moveTo>
                  <a:lnTo>
                    <a:pt x="16547739" y="0"/>
                  </a:lnTo>
                  <a:lnTo>
                    <a:pt x="16547739" y="1660655"/>
                  </a:lnTo>
                  <a:lnTo>
                    <a:pt x="0" y="1660655"/>
                  </a:lnTo>
                  <a:close/>
                </a:path>
              </a:pathLst>
            </a:custGeom>
            <a:solidFill>
              <a:srgbClr val="F2A900"/>
            </a:solidFill>
          </p:spPr>
        </p:sp>
        <p:sp>
          <p:nvSpPr>
            <p:cNvPr name="TextBox 27" id="27"/>
            <p:cNvSpPr txBox="true"/>
            <p:nvPr/>
          </p:nvSpPr>
          <p:spPr>
            <a:xfrm>
              <a:off x="0" y="-123825"/>
              <a:ext cx="16547700" cy="1784456"/>
            </a:xfrm>
            <a:prstGeom prst="rect">
              <a:avLst/>
            </a:prstGeom>
          </p:spPr>
          <p:txBody>
            <a:bodyPr anchor="ctr" rtlCol="false" tIns="57150" lIns="57150" bIns="57150" rIns="57150"/>
            <a:lstStyle/>
            <a:p>
              <a:pPr algn="ctr">
                <a:lnSpc>
                  <a:spcPts val="7087"/>
                </a:lnSpc>
              </a:pPr>
              <a:r>
                <a:rPr lang="en-US" sz="5906" spc="55">
                  <a:solidFill>
                    <a:srgbClr val="000000"/>
                  </a:solidFill>
                  <a:latin typeface="Calibri (MS) Bold"/>
                </a:rPr>
                <a:t>Acknowledgements</a:t>
              </a:r>
            </a:p>
          </p:txBody>
        </p:sp>
      </p:grpSp>
      <p:sp>
        <p:nvSpPr>
          <p:cNvPr name="Freeform 28" id="28"/>
          <p:cNvSpPr/>
          <p:nvPr/>
        </p:nvSpPr>
        <p:spPr>
          <a:xfrm flipH="false" flipV="false" rot="0">
            <a:off x="1029997" y="666999"/>
            <a:ext cx="6114844" cy="5188882"/>
          </a:xfrm>
          <a:custGeom>
            <a:avLst/>
            <a:gdLst/>
            <a:ahLst/>
            <a:cxnLst/>
            <a:rect r="r" b="b" t="t" l="l"/>
            <a:pathLst>
              <a:path h="5188882" w="6114844">
                <a:moveTo>
                  <a:pt x="0" y="0"/>
                </a:moveTo>
                <a:lnTo>
                  <a:pt x="6114844" y="0"/>
                </a:lnTo>
                <a:lnTo>
                  <a:pt x="6114844" y="5188882"/>
                </a:lnTo>
                <a:lnTo>
                  <a:pt x="0" y="5188882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grpSp>
        <p:nvGrpSpPr>
          <p:cNvPr name="Group 29" id="29"/>
          <p:cNvGrpSpPr/>
          <p:nvPr/>
        </p:nvGrpSpPr>
        <p:grpSpPr>
          <a:xfrm rot="0">
            <a:off x="14070543" y="8590080"/>
            <a:ext cx="14424461" cy="23239786"/>
            <a:chOff x="0" y="0"/>
            <a:chExt cx="17095658" cy="27543451"/>
          </a:xfrm>
        </p:grpSpPr>
        <p:sp>
          <p:nvSpPr>
            <p:cNvPr name="Freeform 30" id="30"/>
            <p:cNvSpPr/>
            <p:nvPr/>
          </p:nvSpPr>
          <p:spPr>
            <a:xfrm flipH="false" flipV="false" rot="0">
              <a:off x="0" y="0"/>
              <a:ext cx="17095713" cy="27543382"/>
            </a:xfrm>
            <a:custGeom>
              <a:avLst/>
              <a:gdLst/>
              <a:ahLst/>
              <a:cxnLst/>
              <a:rect r="r" b="b" t="t" l="l"/>
              <a:pathLst>
                <a:path h="27543382" w="17095713">
                  <a:moveTo>
                    <a:pt x="0" y="0"/>
                  </a:moveTo>
                  <a:lnTo>
                    <a:pt x="17095713" y="0"/>
                  </a:lnTo>
                  <a:lnTo>
                    <a:pt x="17095713" y="27543382"/>
                  </a:lnTo>
                  <a:lnTo>
                    <a:pt x="0" y="27543382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31" id="31"/>
            <p:cNvSpPr txBox="true"/>
            <p:nvPr/>
          </p:nvSpPr>
          <p:spPr>
            <a:xfrm>
              <a:off x="0" y="-114300"/>
              <a:ext cx="17095658" cy="27657751"/>
            </a:xfrm>
            <a:prstGeom prst="rect">
              <a:avLst/>
            </a:prstGeom>
          </p:spPr>
          <p:txBody>
            <a:bodyPr anchor="t" rtlCol="false" tIns="57150" lIns="57150" bIns="57150" rIns="57150"/>
            <a:lstStyle/>
            <a:p>
              <a:pPr>
                <a:lnSpc>
                  <a:spcPts val="6378"/>
                </a:lnSpc>
              </a:pPr>
              <a:r>
                <a:rPr lang="en-US" sz="5315" spc="47">
                  <a:solidFill>
                    <a:srgbClr val="000000"/>
                  </a:solidFill>
                  <a:latin typeface="Calibri (MS)"/>
                </a:rPr>
                <a:t>What did you find?</a:t>
              </a:r>
              <a:r>
                <a:rPr lang="en-US" sz="5315" spc="47">
                  <a:solidFill>
                    <a:srgbClr val="000000"/>
                  </a:solidFill>
                  <a:latin typeface="Calibri (MS)"/>
                </a:rPr>
                <a:t> </a:t>
              </a:r>
            </a:p>
            <a:p>
              <a:pPr>
                <a:lnSpc>
                  <a:spcPts val="6378"/>
                </a:lnSpc>
              </a:pPr>
            </a:p>
            <a:p>
              <a:pPr>
                <a:lnSpc>
                  <a:spcPts val="6378"/>
                </a:lnSpc>
              </a:pPr>
              <a:r>
                <a:rPr lang="en-US" sz="5315" spc="47">
                  <a:solidFill>
                    <a:srgbClr val="000000"/>
                  </a:solidFill>
                  <a:latin typeface="Calibri (MS)"/>
                </a:rPr>
                <a:t>What did you learn?</a:t>
              </a:r>
            </a:p>
            <a:p>
              <a:pPr>
                <a:lnSpc>
                  <a:spcPts val="6378"/>
                </a:lnSpc>
              </a:pPr>
            </a:p>
            <a:p>
              <a:pPr>
                <a:lnSpc>
                  <a:spcPts val="6378"/>
                </a:lnSpc>
              </a:pPr>
              <a:r>
                <a:rPr lang="en-US" sz="5315" spc="47">
                  <a:solidFill>
                    <a:srgbClr val="000000"/>
                  </a:solidFill>
                  <a:latin typeface="Calibri (MS)"/>
                </a:rPr>
                <a:t>You may want to present any relevant charts or graphs here if applicable.</a:t>
              </a:r>
            </a:p>
            <a:p>
              <a:pPr>
                <a:lnSpc>
                  <a:spcPts val="6378"/>
                </a:lnSpc>
              </a:pPr>
            </a:p>
            <a:p>
              <a:pPr>
                <a:lnSpc>
                  <a:spcPts val="6378"/>
                </a:lnSpc>
              </a:pPr>
              <a:r>
                <a:rPr lang="en-US" sz="5315" spc="47">
                  <a:solidFill>
                    <a:srgbClr val="000000"/>
                  </a:solidFill>
                  <a:latin typeface="Calibri (MS)"/>
                </a:rPr>
                <a:t>Examples of illustrations or brief case studies that capture what you have discovered.</a:t>
              </a:r>
            </a:p>
            <a:p>
              <a:pPr>
                <a:lnSpc>
                  <a:spcPts val="6378"/>
                </a:lnSpc>
              </a:pPr>
            </a:p>
            <a:p>
              <a:pPr>
                <a:lnSpc>
                  <a:spcPts val="6378"/>
                </a:lnSpc>
              </a:pPr>
            </a:p>
            <a:p>
              <a:pPr>
                <a:lnSpc>
                  <a:spcPts val="6378"/>
                </a:lnSpc>
              </a:pPr>
              <a:r>
                <a:rPr lang="en-US" sz="5315" spc="47">
                  <a:solidFill>
                    <a:srgbClr val="000000"/>
                  </a:solidFill>
                  <a:latin typeface="Calibri (MS)"/>
                </a:rPr>
                <a:t>What were your conclusions? </a:t>
              </a:r>
            </a:p>
            <a:p>
              <a:pPr algn="l">
                <a:lnSpc>
                  <a:spcPts val="6378"/>
                </a:lnSpc>
              </a:pPr>
            </a:p>
            <a:p>
              <a:pPr algn="l">
                <a:lnSpc>
                  <a:spcPts val="6378"/>
                </a:lnSpc>
              </a:pPr>
            </a:p>
            <a:p>
              <a:pPr algn="l">
                <a:lnSpc>
                  <a:spcPts val="6378"/>
                </a:lnSpc>
              </a:pPr>
            </a:p>
            <a:p>
              <a:pPr algn="l">
                <a:lnSpc>
                  <a:spcPts val="6378"/>
                </a:lnSpc>
              </a:pPr>
            </a:p>
            <a:p>
              <a:pPr algn="l">
                <a:lnSpc>
                  <a:spcPts val="6378"/>
                </a:lnSpc>
              </a:pPr>
            </a:p>
            <a:p>
              <a:pPr algn="l">
                <a:lnSpc>
                  <a:spcPts val="6378"/>
                </a:lnSpc>
              </a:pPr>
            </a:p>
          </p:txBody>
        </p:sp>
      </p:grpSp>
      <p:grpSp>
        <p:nvGrpSpPr>
          <p:cNvPr name="Group 32" id="32"/>
          <p:cNvGrpSpPr/>
          <p:nvPr/>
        </p:nvGrpSpPr>
        <p:grpSpPr>
          <a:xfrm rot="0">
            <a:off x="29159701" y="28066390"/>
            <a:ext cx="13962122" cy="3763476"/>
            <a:chOff x="0" y="0"/>
            <a:chExt cx="16547700" cy="4460416"/>
          </a:xfrm>
        </p:grpSpPr>
        <p:sp>
          <p:nvSpPr>
            <p:cNvPr name="Freeform 33" id="33"/>
            <p:cNvSpPr/>
            <p:nvPr/>
          </p:nvSpPr>
          <p:spPr>
            <a:xfrm flipH="false" flipV="false" rot="0">
              <a:off x="0" y="0"/>
              <a:ext cx="16547756" cy="4460406"/>
            </a:xfrm>
            <a:custGeom>
              <a:avLst/>
              <a:gdLst/>
              <a:ahLst/>
              <a:cxnLst/>
              <a:rect r="r" b="b" t="t" l="l"/>
              <a:pathLst>
                <a:path h="4460406" w="16547756">
                  <a:moveTo>
                    <a:pt x="0" y="0"/>
                  </a:moveTo>
                  <a:lnTo>
                    <a:pt x="16547756" y="0"/>
                  </a:lnTo>
                  <a:lnTo>
                    <a:pt x="16547756" y="4460406"/>
                  </a:lnTo>
                  <a:lnTo>
                    <a:pt x="0" y="4460406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34" id="34"/>
            <p:cNvSpPr txBox="true"/>
            <p:nvPr/>
          </p:nvSpPr>
          <p:spPr>
            <a:xfrm>
              <a:off x="0" y="-114300"/>
              <a:ext cx="16547700" cy="4574716"/>
            </a:xfrm>
            <a:prstGeom prst="rect">
              <a:avLst/>
            </a:prstGeom>
          </p:spPr>
          <p:txBody>
            <a:bodyPr anchor="t" rtlCol="false" tIns="57150" lIns="57150" bIns="57150" rIns="57150"/>
            <a:lstStyle/>
            <a:p>
              <a:pPr>
                <a:lnSpc>
                  <a:spcPts val="6378"/>
                </a:lnSpc>
              </a:pPr>
              <a:r>
                <a:rPr lang="en-US" sz="5315" spc="47">
                  <a:solidFill>
                    <a:srgbClr val="000000"/>
                  </a:solidFill>
                  <a:latin typeface="Calibri (MS)"/>
                </a:rPr>
                <a:t>Who helped you with your research?</a:t>
              </a:r>
            </a:p>
            <a:p>
              <a:pPr>
                <a:lnSpc>
                  <a:spcPts val="6378"/>
                </a:lnSpc>
              </a:pPr>
            </a:p>
            <a:p>
              <a:pPr algn="l">
                <a:lnSpc>
                  <a:spcPts val="6378"/>
                </a:lnSpc>
              </a:pPr>
              <a:r>
                <a:rPr lang="en-US" sz="5315" spc="49">
                  <a:solidFill>
                    <a:srgbClr val="000000"/>
                  </a:solidFill>
                  <a:latin typeface="Calibri (MS)"/>
                </a:rPr>
                <a:t>What were the funding sources?</a:t>
              </a:r>
            </a:p>
            <a:p>
              <a:pPr algn="l">
                <a:lnSpc>
                  <a:spcPts val="6378"/>
                </a:lnSpc>
              </a:pPr>
            </a:p>
          </p:txBody>
        </p:sp>
      </p:grpSp>
      <p:grpSp>
        <p:nvGrpSpPr>
          <p:cNvPr name="Group 35" id="35"/>
          <p:cNvGrpSpPr/>
          <p:nvPr/>
        </p:nvGrpSpPr>
        <p:grpSpPr>
          <a:xfrm rot="0">
            <a:off x="1029997" y="20888819"/>
            <a:ext cx="12229688" cy="10941048"/>
            <a:chOff x="0" y="0"/>
            <a:chExt cx="14494445" cy="12967168"/>
          </a:xfrm>
        </p:grpSpPr>
        <p:sp>
          <p:nvSpPr>
            <p:cNvPr name="Freeform 36" id="36"/>
            <p:cNvSpPr/>
            <p:nvPr/>
          </p:nvSpPr>
          <p:spPr>
            <a:xfrm flipH="false" flipV="false" rot="0">
              <a:off x="0" y="0"/>
              <a:ext cx="14494500" cy="12967137"/>
            </a:xfrm>
            <a:custGeom>
              <a:avLst/>
              <a:gdLst/>
              <a:ahLst/>
              <a:cxnLst/>
              <a:rect r="r" b="b" t="t" l="l"/>
              <a:pathLst>
                <a:path h="12967137" w="14494500">
                  <a:moveTo>
                    <a:pt x="0" y="0"/>
                  </a:moveTo>
                  <a:lnTo>
                    <a:pt x="14494500" y="0"/>
                  </a:lnTo>
                  <a:lnTo>
                    <a:pt x="14494500" y="12967137"/>
                  </a:lnTo>
                  <a:lnTo>
                    <a:pt x="0" y="12967137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37" id="37"/>
            <p:cNvSpPr txBox="true"/>
            <p:nvPr/>
          </p:nvSpPr>
          <p:spPr>
            <a:xfrm>
              <a:off x="0" y="-114300"/>
              <a:ext cx="14494445" cy="13081468"/>
            </a:xfrm>
            <a:prstGeom prst="rect">
              <a:avLst/>
            </a:prstGeom>
          </p:spPr>
          <p:txBody>
            <a:bodyPr anchor="t" rtlCol="false" tIns="57150" lIns="57150" bIns="57150" rIns="57150"/>
            <a:lstStyle/>
            <a:p>
              <a:pPr>
                <a:lnSpc>
                  <a:spcPts val="6378"/>
                </a:lnSpc>
              </a:pPr>
              <a:r>
                <a:rPr lang="en-US" sz="5315" spc="47">
                  <a:solidFill>
                    <a:srgbClr val="000000"/>
                  </a:solidFill>
                  <a:latin typeface="Calibri (MS)"/>
                </a:rPr>
                <a:t>What was your approach in conducting your research?</a:t>
              </a:r>
            </a:p>
            <a:p>
              <a:pPr>
                <a:lnSpc>
                  <a:spcPts val="6378"/>
                </a:lnSpc>
              </a:pPr>
            </a:p>
            <a:p>
              <a:pPr>
                <a:lnSpc>
                  <a:spcPts val="6378"/>
                </a:lnSpc>
              </a:pPr>
              <a:r>
                <a:rPr lang="en-US" sz="5315" spc="47">
                  <a:solidFill>
                    <a:srgbClr val="000000"/>
                  </a:solidFill>
                  <a:latin typeface="Calibri (MS)"/>
                </a:rPr>
                <a:t>Why is this approach unique, new, or corrective compared to what has been done before?</a:t>
              </a:r>
            </a:p>
            <a:p>
              <a:pPr>
                <a:lnSpc>
                  <a:spcPts val="6378"/>
                </a:lnSpc>
              </a:pPr>
            </a:p>
            <a:p>
              <a:pPr>
                <a:lnSpc>
                  <a:spcPts val="6378"/>
                </a:lnSpc>
              </a:pPr>
              <a:r>
                <a:rPr lang="en-US" sz="5315" spc="47">
                  <a:solidFill>
                    <a:srgbClr val="000000"/>
                  </a:solidFill>
                  <a:latin typeface="Calibri (MS)"/>
                </a:rPr>
                <a:t>What materials, sources, images or data illustrate your research?</a:t>
              </a:r>
            </a:p>
            <a:p>
              <a:pPr algn="l">
                <a:lnSpc>
                  <a:spcPts val="6378"/>
                </a:lnSpc>
              </a:pPr>
            </a:p>
          </p:txBody>
        </p:sp>
      </p:grpSp>
      <p:grpSp>
        <p:nvGrpSpPr>
          <p:cNvPr name="Group 38" id="38"/>
          <p:cNvGrpSpPr/>
          <p:nvPr/>
        </p:nvGrpSpPr>
        <p:grpSpPr>
          <a:xfrm rot="0">
            <a:off x="1029997" y="8581611"/>
            <a:ext cx="12229688" cy="10063282"/>
            <a:chOff x="0" y="0"/>
            <a:chExt cx="14494445" cy="11926852"/>
          </a:xfrm>
        </p:grpSpPr>
        <p:sp>
          <p:nvSpPr>
            <p:cNvPr name="Freeform 39" id="39"/>
            <p:cNvSpPr/>
            <p:nvPr/>
          </p:nvSpPr>
          <p:spPr>
            <a:xfrm flipH="false" flipV="false" rot="0">
              <a:off x="0" y="0"/>
              <a:ext cx="14494500" cy="11926823"/>
            </a:xfrm>
            <a:custGeom>
              <a:avLst/>
              <a:gdLst/>
              <a:ahLst/>
              <a:cxnLst/>
              <a:rect r="r" b="b" t="t" l="l"/>
              <a:pathLst>
                <a:path h="11926823" w="14494500">
                  <a:moveTo>
                    <a:pt x="0" y="0"/>
                  </a:moveTo>
                  <a:lnTo>
                    <a:pt x="14494500" y="0"/>
                  </a:lnTo>
                  <a:lnTo>
                    <a:pt x="14494500" y="11926823"/>
                  </a:lnTo>
                  <a:lnTo>
                    <a:pt x="0" y="11926823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40" id="40"/>
            <p:cNvSpPr txBox="true"/>
            <p:nvPr/>
          </p:nvSpPr>
          <p:spPr>
            <a:xfrm>
              <a:off x="0" y="-114300"/>
              <a:ext cx="14494445" cy="12041152"/>
            </a:xfrm>
            <a:prstGeom prst="rect">
              <a:avLst/>
            </a:prstGeom>
          </p:spPr>
          <p:txBody>
            <a:bodyPr anchor="t" rtlCol="false" tIns="57150" lIns="57150" bIns="57150" rIns="57150"/>
            <a:lstStyle/>
            <a:p>
              <a:pPr>
                <a:lnSpc>
                  <a:spcPts val="6378"/>
                </a:lnSpc>
              </a:pPr>
              <a:r>
                <a:rPr lang="en-US" sz="5315" spc="47">
                  <a:solidFill>
                    <a:srgbClr val="000000"/>
                  </a:solidFill>
                  <a:latin typeface="Calibri (MS)"/>
                </a:rPr>
                <a:t>What is the central research problem or question you have been helping to explore?</a:t>
              </a:r>
            </a:p>
            <a:p>
              <a:pPr>
                <a:lnSpc>
                  <a:spcPts val="6378"/>
                </a:lnSpc>
              </a:pPr>
            </a:p>
            <a:p>
              <a:pPr>
                <a:lnSpc>
                  <a:spcPts val="6378"/>
                </a:lnSpc>
              </a:pPr>
              <a:r>
                <a:rPr lang="en-US" sz="5315" spc="47">
                  <a:solidFill>
                    <a:srgbClr val="000000"/>
                  </a:solidFill>
                  <a:latin typeface="Calibri (MS)"/>
                </a:rPr>
                <a:t>What work has been done previously in this area?</a:t>
              </a:r>
            </a:p>
            <a:p>
              <a:pPr>
                <a:lnSpc>
                  <a:spcPts val="6378"/>
                </a:lnSpc>
              </a:pPr>
            </a:p>
            <a:p>
              <a:pPr>
                <a:lnSpc>
                  <a:spcPts val="6378"/>
                </a:lnSpc>
              </a:pPr>
              <a:r>
                <a:rPr lang="en-US" sz="5315" spc="47">
                  <a:solidFill>
                    <a:srgbClr val="000000"/>
                  </a:solidFill>
                  <a:latin typeface="Calibri (MS)"/>
                </a:rPr>
                <a:t>This section can be a review of the literature that has been most important in your research area</a:t>
              </a:r>
            </a:p>
            <a:p>
              <a:pPr>
                <a:lnSpc>
                  <a:spcPts val="6378"/>
                </a:lnSpc>
              </a:pPr>
            </a:p>
            <a:p>
              <a:pPr algn="l">
                <a:lnSpc>
                  <a:spcPts val="6378"/>
                </a:lnSpc>
              </a:pPr>
            </a:p>
          </p:txBody>
        </p:sp>
      </p:grpSp>
      <p:sp>
        <p:nvSpPr>
          <p:cNvPr name="TextBox 41" id="41"/>
          <p:cNvSpPr txBox="true"/>
          <p:nvPr/>
        </p:nvSpPr>
        <p:spPr>
          <a:xfrm rot="0">
            <a:off x="5167117" y="748665"/>
            <a:ext cx="33556965" cy="47529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8630"/>
              </a:lnSpc>
            </a:pPr>
            <a:r>
              <a:rPr lang="en-US" sz="15525" spc="145">
                <a:solidFill>
                  <a:srgbClr val="FFFFFF"/>
                </a:solidFill>
                <a:latin typeface="Calibri (MS) Bold"/>
              </a:rPr>
              <a:t>Title</a:t>
            </a:r>
          </a:p>
          <a:p>
            <a:pPr algn="ctr">
              <a:lnSpc>
                <a:spcPts val="8100"/>
              </a:lnSpc>
            </a:pPr>
            <a:r>
              <a:rPr lang="en-US" sz="6750" spc="63">
                <a:solidFill>
                  <a:srgbClr val="FFFFFF"/>
                </a:solidFill>
                <a:latin typeface="Calibri (MS) Bold"/>
              </a:rPr>
              <a:t>Authors’ Names</a:t>
            </a:r>
          </a:p>
          <a:p>
            <a:pPr algn="ctr">
              <a:lnSpc>
                <a:spcPts val="8100"/>
              </a:lnSpc>
            </a:pPr>
            <a:r>
              <a:rPr lang="en-US" sz="6750" spc="63">
                <a:solidFill>
                  <a:srgbClr val="FFFFFF"/>
                </a:solidFill>
                <a:latin typeface="Calibri (MS) Bold"/>
              </a:rPr>
              <a:t>Institute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terms:created xsi:type="dcterms:W3CDTF">2006-08-16T00:00:00Z</dcterms:created>
  <dc:identifier>DAGA6orcGMY</dc:identifier>
  <dcterms:modified xsi:type="dcterms:W3CDTF">2011-08-01T06:04:30Z</dcterms:modified>
  <cp:revision>1</cp:revision>
  <dc:title>URP Poster Template</dc:title>
</cp:coreProperties>
</file>