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</p:sldIdLst>
  <p:sldSz cx="43891200" cy="32918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libri (MS)" charset="1" panose="020F0502020204030204"/>
      <p:regular r:id="rId10"/>
    </p:embeddedFont>
    <p:embeddedFont>
      <p:font typeface="Calibri (MS) Bold" charset="1" panose="020F0702030404030204"/>
      <p:regular r:id="rId11"/>
    </p:embeddedFont>
    <p:embeddedFont>
      <p:font typeface="Calibri (MS) Italics" charset="1" panose="020F05020202040A0204"/>
      <p:regular r:id="rId12"/>
    </p:embeddedFont>
    <p:embeddedFont>
      <p:font typeface="Calibri (MS) Bold Italics" charset="1" panose="020F07020304040A0204"/>
      <p:regular r:id="rId13"/>
    </p:embeddedFont>
    <p:embeddedFont>
      <p:font typeface="Calibri (MS) Light" charset="1" panose="020F0302020204030204"/>
      <p:regular r:id="rId14"/>
    </p:embeddedFont>
    <p:embeddedFont>
      <p:font typeface="Calibri (MS) Light Italics" charset="1" panose="020F0302020204030204"/>
      <p:regular r:id="rId15"/>
    </p:embeddedFont>
    <p:embeddedFont>
      <p:font typeface="TT Rounds Condensed" charset="1" panose="02000506030000020003"/>
      <p:regular r:id="rId16"/>
    </p:embeddedFont>
    <p:embeddedFont>
      <p:font typeface="TT Rounds Condensed Bold" charset="1" panose="02000806030000020003"/>
      <p:regular r:id="rId17"/>
    </p:embeddedFont>
    <p:embeddedFont>
      <p:font typeface="TT Rounds Condensed Italics" charset="1" panose="02000506030000090003"/>
      <p:regular r:id="rId18"/>
    </p:embeddedFont>
    <p:embeddedFont>
      <p:font typeface="TT Rounds Condensed Bold Italics" charset="1" panose="02000806030000090003"/>
      <p:regular r:id="rId19"/>
    </p:embeddedFont>
    <p:embeddedFont>
      <p:font typeface="TT Rounds Condensed Thin" charset="1" panose="02000503020000020003"/>
      <p:regular r:id="rId20"/>
    </p:embeddedFont>
    <p:embeddedFont>
      <p:font typeface="TT Rounds Condensed Thin Italics" charset="1" panose="02000503020000090003"/>
      <p:regular r:id="rId21"/>
    </p:embeddedFont>
    <p:embeddedFont>
      <p:font typeface="TT Rounds Condensed Heavy" charset="1" panose="02000506030000020003"/>
      <p:regular r:id="rId22"/>
    </p:embeddedFont>
    <p:embeddedFont>
      <p:font typeface="TT Rounds Condensed Heavy Italics" charset="1" panose="02000506000000090003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2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67957" y="7155919"/>
            <a:ext cx="14404178" cy="1198597"/>
          </a:xfrm>
          <a:custGeom>
            <a:avLst/>
            <a:gdLst/>
            <a:ahLst/>
            <a:cxnLst/>
            <a:rect r="r" b="b" t="t" l="l"/>
            <a:pathLst>
              <a:path h="1198597" w="14404178">
                <a:moveTo>
                  <a:pt x="0" y="0"/>
                </a:moveTo>
                <a:lnTo>
                  <a:pt x="14404178" y="0"/>
                </a:lnTo>
                <a:lnTo>
                  <a:pt x="14404178" y="1198598"/>
                </a:lnTo>
                <a:lnTo>
                  <a:pt x="0" y="119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6311" r="-8365" b="-22289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070543" y="6789472"/>
            <a:ext cx="14404178" cy="1315889"/>
            <a:chOff x="0" y="0"/>
            <a:chExt cx="17071619" cy="155957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071594" cy="1559560"/>
            </a:xfrm>
            <a:custGeom>
              <a:avLst/>
              <a:gdLst/>
              <a:ahLst/>
              <a:cxnLst/>
              <a:rect r="r" b="b" t="t" l="l"/>
              <a:pathLst>
                <a:path h="1559560" w="17071594">
                  <a:moveTo>
                    <a:pt x="0" y="0"/>
                  </a:moveTo>
                  <a:lnTo>
                    <a:pt x="17071594" y="0"/>
                  </a:lnTo>
                  <a:lnTo>
                    <a:pt x="17071594" y="1559560"/>
                  </a:lnTo>
                  <a:lnTo>
                    <a:pt x="0" y="1559560"/>
                  </a:lnTo>
                  <a:close/>
                </a:path>
              </a:pathLst>
            </a:custGeom>
            <a:solidFill>
              <a:srgbClr val="F2A9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17071619" cy="1559572"/>
            </a:xfrm>
            <a:prstGeom prst="rect">
              <a:avLst/>
            </a:prstGeom>
          </p:spPr>
          <p:txBody>
            <a:bodyPr anchor="t" rtlCol="false" tIns="57150" lIns="57150" bIns="57150" rIns="57150"/>
            <a:lstStyle/>
            <a:p>
              <a:pPr algn="ctr">
                <a:lnSpc>
                  <a:spcPts val="7087"/>
                </a:lnSpc>
              </a:pPr>
              <a:r>
                <a:rPr lang="en-US" sz="5906" spc="55">
                  <a:solidFill>
                    <a:srgbClr val="000000"/>
                  </a:solidFill>
                  <a:latin typeface="TT Rounds Condensed Bold"/>
                </a:rPr>
                <a:t>Results</a:t>
              </a:r>
            </a:p>
            <a:p>
              <a:pPr algn="ctr">
                <a:lnSpc>
                  <a:spcPts val="7087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112516" y="8581611"/>
            <a:ext cx="12320232" cy="9634368"/>
            <a:chOff x="0" y="0"/>
            <a:chExt cx="14601756" cy="1141851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601698" cy="11418570"/>
            </a:xfrm>
            <a:custGeom>
              <a:avLst/>
              <a:gdLst/>
              <a:ahLst/>
              <a:cxnLst/>
              <a:rect r="r" b="b" t="t" l="l"/>
              <a:pathLst>
                <a:path h="11418570" w="14601698">
                  <a:moveTo>
                    <a:pt x="0" y="0"/>
                  </a:moveTo>
                  <a:lnTo>
                    <a:pt x="14601698" y="0"/>
                  </a:lnTo>
                  <a:lnTo>
                    <a:pt x="14601698" y="11418570"/>
                  </a:lnTo>
                  <a:lnTo>
                    <a:pt x="0" y="11418570"/>
                  </a:lnTo>
                  <a:close/>
                </a:path>
              </a:pathLst>
            </a:custGeom>
            <a:solidFill>
              <a:srgbClr val="FFFFFF">
                <a:alpha val="67843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14300"/>
              <a:ext cx="14601756" cy="11532811"/>
            </a:xfrm>
            <a:prstGeom prst="rect">
              <a:avLst/>
            </a:prstGeom>
          </p:spPr>
          <p:txBody>
            <a:bodyPr anchor="t" rtlCol="false" tIns="57150" lIns="57150" bIns="57150" rIns="57150"/>
            <a:lstStyle/>
            <a:p>
              <a:pPr algn="l">
                <a:lnSpc>
                  <a:spcPts val="6378"/>
                </a:lnSpc>
              </a:pPr>
              <a:r>
                <a:rPr lang="en-US" sz="5315" spc="49">
                  <a:solidFill>
                    <a:srgbClr val="000000"/>
                  </a:solidFill>
                  <a:latin typeface="Calibri (MS)"/>
                </a:rPr>
                <a:t>What is the central research problem or question you have been helping to explore?</a:t>
              </a:r>
            </a:p>
            <a:p>
              <a:pPr algn="l"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  <a:r>
                <a:rPr lang="en-US" sz="5315" spc="49">
                  <a:solidFill>
                    <a:srgbClr val="000000"/>
                  </a:solidFill>
                  <a:latin typeface="Calibri (MS)"/>
                </a:rPr>
                <a:t>What work has been done previously in this area?</a:t>
              </a:r>
            </a:p>
            <a:p>
              <a:pPr algn="l"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  <a:r>
                <a:rPr lang="en-US" sz="5315" spc="49">
                  <a:solidFill>
                    <a:srgbClr val="000000"/>
                  </a:solidFill>
                  <a:latin typeface="Calibri (MS)"/>
                </a:rPr>
                <a:t>This section can be a review of the literature that has been most important in your research area</a:t>
              </a:r>
            </a:p>
            <a:p>
              <a:pPr algn="l">
                <a:lnSpc>
                  <a:spcPts val="6378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422291" y="7155919"/>
            <a:ext cx="12354746" cy="1198597"/>
          </a:xfrm>
          <a:custGeom>
            <a:avLst/>
            <a:gdLst/>
            <a:ahLst/>
            <a:cxnLst/>
            <a:rect r="r" b="b" t="t" l="l"/>
            <a:pathLst>
              <a:path h="1198597" w="12354746">
                <a:moveTo>
                  <a:pt x="0" y="0"/>
                </a:moveTo>
                <a:lnTo>
                  <a:pt x="12354746" y="0"/>
                </a:lnTo>
                <a:lnTo>
                  <a:pt x="12354746" y="1198598"/>
                </a:lnTo>
                <a:lnTo>
                  <a:pt x="0" y="119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4071" r="-8365" b="-184071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9997" y="6789472"/>
            <a:ext cx="12355566" cy="1363354"/>
            <a:chOff x="0" y="0"/>
            <a:chExt cx="14643633" cy="161582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643608" cy="1615821"/>
            </a:xfrm>
            <a:custGeom>
              <a:avLst/>
              <a:gdLst/>
              <a:ahLst/>
              <a:cxnLst/>
              <a:rect r="r" b="b" t="t" l="l"/>
              <a:pathLst>
                <a:path h="1615821" w="14643608">
                  <a:moveTo>
                    <a:pt x="0" y="0"/>
                  </a:moveTo>
                  <a:lnTo>
                    <a:pt x="14643608" y="0"/>
                  </a:lnTo>
                  <a:lnTo>
                    <a:pt x="14643608" y="1615821"/>
                  </a:lnTo>
                  <a:lnTo>
                    <a:pt x="0" y="1615821"/>
                  </a:lnTo>
                  <a:close/>
                </a:path>
              </a:pathLst>
            </a:custGeom>
            <a:solidFill>
              <a:srgbClr val="F2A9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23825"/>
              <a:ext cx="14643633" cy="1739652"/>
            </a:xfrm>
            <a:prstGeom prst="rect">
              <a:avLst/>
            </a:prstGeom>
          </p:spPr>
          <p:txBody>
            <a:bodyPr anchor="ctr" rtlCol="false" tIns="57150" lIns="57150" bIns="57150" rIns="57150"/>
            <a:lstStyle/>
            <a:p>
              <a:pPr algn="ctr">
                <a:lnSpc>
                  <a:spcPts val="7087"/>
                </a:lnSpc>
              </a:pPr>
              <a:r>
                <a:rPr lang="en-US" sz="5906" spc="55">
                  <a:solidFill>
                    <a:srgbClr val="000000"/>
                  </a:solidFill>
                  <a:latin typeface="Calibri (MS) Bold"/>
                </a:rPr>
                <a:t>Abstract/Intro/Motivation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029997" y="19121142"/>
            <a:ext cx="12548332" cy="1570072"/>
          </a:xfrm>
          <a:custGeom>
            <a:avLst/>
            <a:gdLst/>
            <a:ahLst/>
            <a:cxnLst/>
            <a:rect r="r" b="b" t="t" l="l"/>
            <a:pathLst>
              <a:path h="1570072" w="12548332">
                <a:moveTo>
                  <a:pt x="0" y="0"/>
                </a:moveTo>
                <a:lnTo>
                  <a:pt x="12548332" y="0"/>
                </a:lnTo>
                <a:lnTo>
                  <a:pt x="12548332" y="1570073"/>
                </a:lnTo>
                <a:lnTo>
                  <a:pt x="0" y="157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7498" r="-24392" b="-170162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029997" y="19087315"/>
            <a:ext cx="12229688" cy="1363354"/>
            <a:chOff x="0" y="0"/>
            <a:chExt cx="14494445" cy="161582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494421" cy="1615821"/>
            </a:xfrm>
            <a:custGeom>
              <a:avLst/>
              <a:gdLst/>
              <a:ahLst/>
              <a:cxnLst/>
              <a:rect r="r" b="b" t="t" l="l"/>
              <a:pathLst>
                <a:path h="1615821" w="14494421">
                  <a:moveTo>
                    <a:pt x="0" y="0"/>
                  </a:moveTo>
                  <a:lnTo>
                    <a:pt x="14494421" y="0"/>
                  </a:lnTo>
                  <a:lnTo>
                    <a:pt x="14494421" y="1615821"/>
                  </a:lnTo>
                  <a:lnTo>
                    <a:pt x="0" y="1615821"/>
                  </a:lnTo>
                  <a:close/>
                </a:path>
              </a:pathLst>
            </a:custGeom>
            <a:solidFill>
              <a:srgbClr val="F2A9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23825"/>
              <a:ext cx="14494445" cy="1739652"/>
            </a:xfrm>
            <a:prstGeom prst="rect">
              <a:avLst/>
            </a:prstGeom>
          </p:spPr>
          <p:txBody>
            <a:bodyPr anchor="ctr" rtlCol="false" tIns="57150" lIns="57150" bIns="57150" rIns="57150"/>
            <a:lstStyle/>
            <a:p>
              <a:pPr algn="ctr">
                <a:lnSpc>
                  <a:spcPts val="7087"/>
                </a:lnSpc>
              </a:pPr>
              <a:r>
                <a:rPr lang="en-US" sz="5906" spc="55">
                  <a:solidFill>
                    <a:srgbClr val="000000"/>
                  </a:solidFill>
                  <a:latin typeface="Calibri (MS) Bold"/>
                </a:rPr>
                <a:t>Methods/Approach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28474721" y="7155919"/>
            <a:ext cx="14728235" cy="1198597"/>
          </a:xfrm>
          <a:custGeom>
            <a:avLst/>
            <a:gdLst/>
            <a:ahLst/>
            <a:cxnLst/>
            <a:rect r="r" b="b" t="t" l="l"/>
            <a:pathLst>
              <a:path h="1198597" w="14728235">
                <a:moveTo>
                  <a:pt x="0" y="0"/>
                </a:moveTo>
                <a:lnTo>
                  <a:pt x="14728234" y="0"/>
                </a:lnTo>
                <a:lnTo>
                  <a:pt x="14728234" y="1198598"/>
                </a:lnTo>
                <a:lnTo>
                  <a:pt x="0" y="119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3699" r="-10990" b="-235797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29159701" y="6789472"/>
            <a:ext cx="13701502" cy="1363354"/>
            <a:chOff x="0" y="0"/>
            <a:chExt cx="16238817" cy="161582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6238855" cy="1615821"/>
            </a:xfrm>
            <a:custGeom>
              <a:avLst/>
              <a:gdLst/>
              <a:ahLst/>
              <a:cxnLst/>
              <a:rect r="r" b="b" t="t" l="l"/>
              <a:pathLst>
                <a:path h="1615821" w="16238855">
                  <a:moveTo>
                    <a:pt x="0" y="0"/>
                  </a:moveTo>
                  <a:lnTo>
                    <a:pt x="16238855" y="0"/>
                  </a:lnTo>
                  <a:lnTo>
                    <a:pt x="16238855" y="1615821"/>
                  </a:lnTo>
                  <a:lnTo>
                    <a:pt x="0" y="1615821"/>
                  </a:lnTo>
                  <a:close/>
                </a:path>
              </a:pathLst>
            </a:custGeom>
            <a:solidFill>
              <a:srgbClr val="F2A900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0"/>
              <a:ext cx="16238817" cy="1615827"/>
            </a:xfrm>
            <a:prstGeom prst="rect">
              <a:avLst/>
            </a:prstGeom>
          </p:spPr>
          <p:txBody>
            <a:bodyPr anchor="t" rtlCol="false" tIns="57150" lIns="57150" bIns="57150" rIns="57150"/>
            <a:lstStyle/>
            <a:p>
              <a:pPr algn="ctr">
                <a:lnSpc>
                  <a:spcPts val="7087"/>
                </a:lnSpc>
              </a:pPr>
              <a:r>
                <a:rPr lang="en-US" sz="5906" spc="55">
                  <a:solidFill>
                    <a:srgbClr val="000000"/>
                  </a:solidFill>
                  <a:latin typeface="TT Rounds Condensed Bold"/>
                </a:rPr>
                <a:t>Conclusions/Future Directions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9240833" y="8590080"/>
            <a:ext cx="13880989" cy="17066709"/>
            <a:chOff x="0" y="0"/>
            <a:chExt cx="16451543" cy="2022721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6451599" cy="20227161"/>
            </a:xfrm>
            <a:custGeom>
              <a:avLst/>
              <a:gdLst/>
              <a:ahLst/>
              <a:cxnLst/>
              <a:rect r="r" b="b" t="t" l="l"/>
              <a:pathLst>
                <a:path h="20227161" w="16451599">
                  <a:moveTo>
                    <a:pt x="0" y="0"/>
                  </a:moveTo>
                  <a:lnTo>
                    <a:pt x="16451599" y="0"/>
                  </a:lnTo>
                  <a:lnTo>
                    <a:pt x="16451599" y="20227161"/>
                  </a:lnTo>
                  <a:lnTo>
                    <a:pt x="0" y="2022716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14300"/>
              <a:ext cx="16451543" cy="20341511"/>
            </a:xfrm>
            <a:prstGeom prst="rect">
              <a:avLst/>
            </a:prstGeom>
          </p:spPr>
          <p:txBody>
            <a:bodyPr anchor="t" rtlCol="false" tIns="57150" lIns="57150" bIns="57150" rIns="57150"/>
            <a:lstStyle/>
            <a:p>
              <a:pPr algn="l">
                <a:lnSpc>
                  <a:spcPts val="6378"/>
                </a:lnSpc>
              </a:pPr>
              <a:r>
                <a:rPr lang="en-US" sz="5315" spc="49">
                  <a:solidFill>
                    <a:srgbClr val="000000"/>
                  </a:solidFill>
                  <a:latin typeface="Calibri (MS)"/>
                </a:rPr>
                <a:t>What did you find? </a:t>
              </a:r>
            </a:p>
            <a:p>
              <a:pPr algn="l"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  <a:r>
                <a:rPr lang="en-US" sz="5315" spc="49">
                  <a:solidFill>
                    <a:srgbClr val="000000"/>
                  </a:solidFill>
                  <a:latin typeface="Calibri (MS)"/>
                </a:rPr>
                <a:t>What did you learn?</a:t>
              </a:r>
            </a:p>
            <a:p>
              <a:pPr algn="l"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  <a:r>
                <a:rPr lang="en-US" sz="5315" spc="49">
                  <a:solidFill>
                    <a:srgbClr val="000000"/>
                  </a:solidFill>
                  <a:latin typeface="Calibri (MS)"/>
                </a:rPr>
                <a:t>You may want to present any relevant charts or graphs here if applicable.</a:t>
              </a:r>
            </a:p>
            <a:p>
              <a:pPr algn="l"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  <a:r>
                <a:rPr lang="en-US" sz="5315" spc="49">
                  <a:solidFill>
                    <a:srgbClr val="000000"/>
                  </a:solidFill>
                  <a:latin typeface="Calibri (MS)"/>
                </a:rPr>
                <a:t>Examples of illustrations or brief case studies that capture what you have discovered.</a:t>
              </a:r>
            </a:p>
            <a:p>
              <a:pPr algn="l"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  <a:r>
                <a:rPr lang="en-US" sz="5315" spc="49">
                  <a:solidFill>
                    <a:srgbClr val="000000"/>
                  </a:solidFill>
                  <a:latin typeface="Calibri (MS)"/>
                </a:rPr>
                <a:t>What were your conclusions?</a:t>
              </a:r>
            </a:p>
            <a:p>
              <a:pPr algn="l"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  <a:r>
                <a:rPr lang="en-US" sz="5315" spc="49">
                  <a:solidFill>
                    <a:srgbClr val="000000"/>
                  </a:solidFill>
                  <a:latin typeface="Calibri (MS)"/>
                </a:rPr>
                <a:t>What remains unanswered and what are the potential areas for future research?</a:t>
              </a:r>
            </a:p>
            <a:p>
              <a:pPr algn="l"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28872135" y="26359343"/>
            <a:ext cx="14597573" cy="1458069"/>
          </a:xfrm>
          <a:custGeom>
            <a:avLst/>
            <a:gdLst/>
            <a:ahLst/>
            <a:cxnLst/>
            <a:rect r="r" b="b" t="t" l="l"/>
            <a:pathLst>
              <a:path h="1458069" w="14597573">
                <a:moveTo>
                  <a:pt x="0" y="0"/>
                </a:moveTo>
                <a:lnTo>
                  <a:pt x="14597573" y="0"/>
                </a:lnTo>
                <a:lnTo>
                  <a:pt x="14597573" y="1458069"/>
                </a:lnTo>
                <a:lnTo>
                  <a:pt x="0" y="14580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516" r="-9540" b="-188927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29159701" y="26161614"/>
            <a:ext cx="13962122" cy="1401158"/>
            <a:chOff x="0" y="0"/>
            <a:chExt cx="16547700" cy="166063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6547739" cy="1660655"/>
            </a:xfrm>
            <a:custGeom>
              <a:avLst/>
              <a:gdLst/>
              <a:ahLst/>
              <a:cxnLst/>
              <a:rect r="r" b="b" t="t" l="l"/>
              <a:pathLst>
                <a:path h="1660655" w="16547739">
                  <a:moveTo>
                    <a:pt x="0" y="0"/>
                  </a:moveTo>
                  <a:lnTo>
                    <a:pt x="16547739" y="0"/>
                  </a:lnTo>
                  <a:lnTo>
                    <a:pt x="16547739" y="1660655"/>
                  </a:lnTo>
                  <a:lnTo>
                    <a:pt x="0" y="1660655"/>
                  </a:lnTo>
                  <a:close/>
                </a:path>
              </a:pathLst>
            </a:custGeom>
            <a:solidFill>
              <a:srgbClr val="F2A900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123825"/>
              <a:ext cx="16547700" cy="1784456"/>
            </a:xfrm>
            <a:prstGeom prst="rect">
              <a:avLst/>
            </a:prstGeom>
          </p:spPr>
          <p:txBody>
            <a:bodyPr anchor="ctr" rtlCol="false" tIns="57150" lIns="57150" bIns="57150" rIns="57150"/>
            <a:lstStyle/>
            <a:p>
              <a:pPr algn="ctr">
                <a:lnSpc>
                  <a:spcPts val="7087"/>
                </a:lnSpc>
              </a:pPr>
              <a:r>
                <a:rPr lang="en-US" sz="5906" spc="55">
                  <a:solidFill>
                    <a:srgbClr val="000000"/>
                  </a:solidFill>
                  <a:latin typeface="Calibri (MS) Bold"/>
                </a:rPr>
                <a:t>Acknowledgements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1029997" y="666999"/>
            <a:ext cx="6114844" cy="5188882"/>
          </a:xfrm>
          <a:custGeom>
            <a:avLst/>
            <a:gdLst/>
            <a:ahLst/>
            <a:cxnLst/>
            <a:rect r="r" b="b" t="t" l="l"/>
            <a:pathLst>
              <a:path h="5188882" w="6114844">
                <a:moveTo>
                  <a:pt x="0" y="0"/>
                </a:moveTo>
                <a:lnTo>
                  <a:pt x="6114844" y="0"/>
                </a:lnTo>
                <a:lnTo>
                  <a:pt x="6114844" y="5188882"/>
                </a:lnTo>
                <a:lnTo>
                  <a:pt x="0" y="5188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4070543" y="8590080"/>
            <a:ext cx="14424461" cy="23239786"/>
            <a:chOff x="0" y="0"/>
            <a:chExt cx="17095658" cy="2754345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7095713" cy="27543382"/>
            </a:xfrm>
            <a:custGeom>
              <a:avLst/>
              <a:gdLst/>
              <a:ahLst/>
              <a:cxnLst/>
              <a:rect r="r" b="b" t="t" l="l"/>
              <a:pathLst>
                <a:path h="27543382" w="17095713">
                  <a:moveTo>
                    <a:pt x="0" y="0"/>
                  </a:moveTo>
                  <a:lnTo>
                    <a:pt x="17095713" y="0"/>
                  </a:lnTo>
                  <a:lnTo>
                    <a:pt x="17095713" y="27543382"/>
                  </a:lnTo>
                  <a:lnTo>
                    <a:pt x="0" y="275433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114300"/>
              <a:ext cx="17095658" cy="27657751"/>
            </a:xfrm>
            <a:prstGeom prst="rect">
              <a:avLst/>
            </a:prstGeom>
          </p:spPr>
          <p:txBody>
            <a:bodyPr anchor="t" rtlCol="false" tIns="57150" lIns="57150" bIns="57150" rIns="57150"/>
            <a:lstStyle/>
            <a:p>
              <a:pPr>
                <a:lnSpc>
                  <a:spcPts val="6378"/>
                </a:lnSpc>
              </a:pPr>
              <a:r>
                <a:rPr lang="en-US" sz="5315" spc="47">
                  <a:solidFill>
                    <a:srgbClr val="000000"/>
                  </a:solidFill>
                  <a:latin typeface="Calibri (MS)"/>
                </a:rPr>
                <a:t>What did you find?</a:t>
              </a:r>
              <a:r>
                <a:rPr lang="en-US" sz="5315" spc="47">
                  <a:solidFill>
                    <a:srgbClr val="000000"/>
                  </a:solidFill>
                  <a:latin typeface="Calibri (MS)"/>
                </a:rPr>
                <a:t> </a:t>
              </a:r>
            </a:p>
            <a:p>
              <a:pPr>
                <a:lnSpc>
                  <a:spcPts val="6378"/>
                </a:lnSpc>
              </a:pPr>
            </a:p>
            <a:p>
              <a:pPr>
                <a:lnSpc>
                  <a:spcPts val="6378"/>
                </a:lnSpc>
              </a:pPr>
              <a:r>
                <a:rPr lang="en-US" sz="5315" spc="47">
                  <a:solidFill>
                    <a:srgbClr val="000000"/>
                  </a:solidFill>
                  <a:latin typeface="Calibri (MS)"/>
                </a:rPr>
                <a:t>What did you learn?</a:t>
              </a:r>
            </a:p>
            <a:p>
              <a:pPr>
                <a:lnSpc>
                  <a:spcPts val="6378"/>
                </a:lnSpc>
              </a:pPr>
            </a:p>
            <a:p>
              <a:pPr>
                <a:lnSpc>
                  <a:spcPts val="6378"/>
                </a:lnSpc>
              </a:pPr>
              <a:r>
                <a:rPr lang="en-US" sz="5315" spc="47">
                  <a:solidFill>
                    <a:srgbClr val="000000"/>
                  </a:solidFill>
                  <a:latin typeface="Calibri (MS)"/>
                </a:rPr>
                <a:t>You may want to present any relevant charts or graphs here if applicable.</a:t>
              </a:r>
            </a:p>
            <a:p>
              <a:pPr>
                <a:lnSpc>
                  <a:spcPts val="6378"/>
                </a:lnSpc>
              </a:pPr>
            </a:p>
            <a:p>
              <a:pPr>
                <a:lnSpc>
                  <a:spcPts val="6378"/>
                </a:lnSpc>
              </a:pPr>
              <a:r>
                <a:rPr lang="en-US" sz="5315" spc="47">
                  <a:solidFill>
                    <a:srgbClr val="000000"/>
                  </a:solidFill>
                  <a:latin typeface="Calibri (MS)"/>
                </a:rPr>
                <a:t>Examples of illustrations or brief case studies that capture what you have discovered.</a:t>
              </a:r>
            </a:p>
            <a:p>
              <a:pPr>
                <a:lnSpc>
                  <a:spcPts val="6378"/>
                </a:lnSpc>
              </a:pPr>
            </a:p>
            <a:p>
              <a:pPr>
                <a:lnSpc>
                  <a:spcPts val="6378"/>
                </a:lnSpc>
              </a:pPr>
            </a:p>
            <a:p>
              <a:pPr>
                <a:lnSpc>
                  <a:spcPts val="6378"/>
                </a:lnSpc>
              </a:pPr>
              <a:r>
                <a:rPr lang="en-US" sz="5315" spc="47">
                  <a:solidFill>
                    <a:srgbClr val="000000"/>
                  </a:solidFill>
                  <a:latin typeface="Calibri (MS)"/>
                </a:rPr>
                <a:t>What were your conclusions? </a:t>
              </a:r>
            </a:p>
            <a:p>
              <a:pPr algn="l"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9159701" y="28066390"/>
            <a:ext cx="13962122" cy="3763476"/>
            <a:chOff x="0" y="0"/>
            <a:chExt cx="16547700" cy="446041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6547756" cy="4460406"/>
            </a:xfrm>
            <a:custGeom>
              <a:avLst/>
              <a:gdLst/>
              <a:ahLst/>
              <a:cxnLst/>
              <a:rect r="r" b="b" t="t" l="l"/>
              <a:pathLst>
                <a:path h="4460406" w="16547756">
                  <a:moveTo>
                    <a:pt x="0" y="0"/>
                  </a:moveTo>
                  <a:lnTo>
                    <a:pt x="16547756" y="0"/>
                  </a:lnTo>
                  <a:lnTo>
                    <a:pt x="16547756" y="4460406"/>
                  </a:lnTo>
                  <a:lnTo>
                    <a:pt x="0" y="44604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14300"/>
              <a:ext cx="16547700" cy="4574716"/>
            </a:xfrm>
            <a:prstGeom prst="rect">
              <a:avLst/>
            </a:prstGeom>
          </p:spPr>
          <p:txBody>
            <a:bodyPr anchor="t" rtlCol="false" tIns="57150" lIns="57150" bIns="57150" rIns="57150"/>
            <a:lstStyle/>
            <a:p>
              <a:pPr>
                <a:lnSpc>
                  <a:spcPts val="6378"/>
                </a:lnSpc>
              </a:pPr>
              <a:r>
                <a:rPr lang="en-US" sz="5315" spc="47">
                  <a:solidFill>
                    <a:srgbClr val="000000"/>
                  </a:solidFill>
                  <a:latin typeface="Calibri (MS)"/>
                </a:rPr>
                <a:t>Who helped you with your research?</a:t>
              </a:r>
            </a:p>
            <a:p>
              <a:pPr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  <a:r>
                <a:rPr lang="en-US" sz="5315" spc="49">
                  <a:solidFill>
                    <a:srgbClr val="000000"/>
                  </a:solidFill>
                  <a:latin typeface="Calibri (MS)"/>
                </a:rPr>
                <a:t>What were the funding sources?</a:t>
              </a:r>
            </a:p>
            <a:p>
              <a:pPr algn="l">
                <a:lnSpc>
                  <a:spcPts val="6378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029997" y="20888819"/>
            <a:ext cx="12229688" cy="10941048"/>
            <a:chOff x="0" y="0"/>
            <a:chExt cx="14494445" cy="1296716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4494500" cy="12967137"/>
            </a:xfrm>
            <a:custGeom>
              <a:avLst/>
              <a:gdLst/>
              <a:ahLst/>
              <a:cxnLst/>
              <a:rect r="r" b="b" t="t" l="l"/>
              <a:pathLst>
                <a:path h="12967137" w="14494500">
                  <a:moveTo>
                    <a:pt x="0" y="0"/>
                  </a:moveTo>
                  <a:lnTo>
                    <a:pt x="14494500" y="0"/>
                  </a:lnTo>
                  <a:lnTo>
                    <a:pt x="14494500" y="12967137"/>
                  </a:lnTo>
                  <a:lnTo>
                    <a:pt x="0" y="1296713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14300"/>
              <a:ext cx="14494445" cy="13081468"/>
            </a:xfrm>
            <a:prstGeom prst="rect">
              <a:avLst/>
            </a:prstGeom>
          </p:spPr>
          <p:txBody>
            <a:bodyPr anchor="t" rtlCol="false" tIns="57150" lIns="57150" bIns="57150" rIns="57150"/>
            <a:lstStyle/>
            <a:p>
              <a:pPr>
                <a:lnSpc>
                  <a:spcPts val="6378"/>
                </a:lnSpc>
              </a:pPr>
              <a:r>
                <a:rPr lang="en-US" sz="5315" spc="47">
                  <a:solidFill>
                    <a:srgbClr val="000000"/>
                  </a:solidFill>
                  <a:latin typeface="Calibri (MS)"/>
                </a:rPr>
                <a:t>What was your approach in conducting your research?</a:t>
              </a:r>
            </a:p>
            <a:p>
              <a:pPr>
                <a:lnSpc>
                  <a:spcPts val="6378"/>
                </a:lnSpc>
              </a:pPr>
            </a:p>
            <a:p>
              <a:pPr>
                <a:lnSpc>
                  <a:spcPts val="6378"/>
                </a:lnSpc>
              </a:pPr>
              <a:r>
                <a:rPr lang="en-US" sz="5315" spc="47">
                  <a:solidFill>
                    <a:srgbClr val="000000"/>
                  </a:solidFill>
                  <a:latin typeface="Calibri (MS)"/>
                </a:rPr>
                <a:t>Why is this approach unique, new, or corrective compared to what has been done before?</a:t>
              </a:r>
            </a:p>
            <a:p>
              <a:pPr>
                <a:lnSpc>
                  <a:spcPts val="6378"/>
                </a:lnSpc>
              </a:pPr>
            </a:p>
            <a:p>
              <a:pPr>
                <a:lnSpc>
                  <a:spcPts val="6378"/>
                </a:lnSpc>
              </a:pPr>
              <a:r>
                <a:rPr lang="en-US" sz="5315" spc="47">
                  <a:solidFill>
                    <a:srgbClr val="000000"/>
                  </a:solidFill>
                  <a:latin typeface="Calibri (MS)"/>
                </a:rPr>
                <a:t>What materials, sources, images or data illustrate your research?</a:t>
              </a:r>
            </a:p>
            <a:p>
              <a:pPr algn="l">
                <a:lnSpc>
                  <a:spcPts val="6378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029997" y="8581611"/>
            <a:ext cx="12229688" cy="10063282"/>
            <a:chOff x="0" y="0"/>
            <a:chExt cx="14494445" cy="1192685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4494500" cy="11926823"/>
            </a:xfrm>
            <a:custGeom>
              <a:avLst/>
              <a:gdLst/>
              <a:ahLst/>
              <a:cxnLst/>
              <a:rect r="r" b="b" t="t" l="l"/>
              <a:pathLst>
                <a:path h="11926823" w="14494500">
                  <a:moveTo>
                    <a:pt x="0" y="0"/>
                  </a:moveTo>
                  <a:lnTo>
                    <a:pt x="14494500" y="0"/>
                  </a:lnTo>
                  <a:lnTo>
                    <a:pt x="14494500" y="11926823"/>
                  </a:lnTo>
                  <a:lnTo>
                    <a:pt x="0" y="1192682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14300"/>
              <a:ext cx="14494445" cy="12041152"/>
            </a:xfrm>
            <a:prstGeom prst="rect">
              <a:avLst/>
            </a:prstGeom>
          </p:spPr>
          <p:txBody>
            <a:bodyPr anchor="t" rtlCol="false" tIns="57150" lIns="57150" bIns="57150" rIns="57150"/>
            <a:lstStyle/>
            <a:p>
              <a:pPr>
                <a:lnSpc>
                  <a:spcPts val="6378"/>
                </a:lnSpc>
              </a:pPr>
              <a:r>
                <a:rPr lang="en-US" sz="5315" spc="47">
                  <a:solidFill>
                    <a:srgbClr val="000000"/>
                  </a:solidFill>
                  <a:latin typeface="Calibri (MS)"/>
                </a:rPr>
                <a:t>What is the central research problem or question you have been helping to explore?</a:t>
              </a:r>
            </a:p>
            <a:p>
              <a:pPr>
                <a:lnSpc>
                  <a:spcPts val="6378"/>
                </a:lnSpc>
              </a:pPr>
            </a:p>
            <a:p>
              <a:pPr>
                <a:lnSpc>
                  <a:spcPts val="6378"/>
                </a:lnSpc>
              </a:pPr>
              <a:r>
                <a:rPr lang="en-US" sz="5315" spc="47">
                  <a:solidFill>
                    <a:srgbClr val="000000"/>
                  </a:solidFill>
                  <a:latin typeface="Calibri (MS)"/>
                </a:rPr>
                <a:t>What work has been done previously in this area?</a:t>
              </a:r>
            </a:p>
            <a:p>
              <a:pPr>
                <a:lnSpc>
                  <a:spcPts val="6378"/>
                </a:lnSpc>
              </a:pPr>
            </a:p>
            <a:p>
              <a:pPr>
                <a:lnSpc>
                  <a:spcPts val="6378"/>
                </a:lnSpc>
              </a:pPr>
              <a:r>
                <a:rPr lang="en-US" sz="5315" spc="47">
                  <a:solidFill>
                    <a:srgbClr val="000000"/>
                  </a:solidFill>
                  <a:latin typeface="Calibri (MS)"/>
                </a:rPr>
                <a:t>This section can be a review of the literature that has been most important in your research area</a:t>
              </a:r>
            </a:p>
            <a:p>
              <a:pPr>
                <a:lnSpc>
                  <a:spcPts val="6378"/>
                </a:lnSpc>
              </a:pPr>
            </a:p>
            <a:p>
              <a:pPr algn="l">
                <a:lnSpc>
                  <a:spcPts val="6378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5167117" y="748665"/>
            <a:ext cx="33556965" cy="475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30"/>
              </a:lnSpc>
            </a:pPr>
            <a:r>
              <a:rPr lang="en-US" sz="15525" spc="145">
                <a:solidFill>
                  <a:srgbClr val="FFFFFF"/>
                </a:solidFill>
                <a:latin typeface="Calibri (MS) Bold"/>
              </a:rPr>
              <a:t>Title</a:t>
            </a:r>
          </a:p>
          <a:p>
            <a:pPr algn="ctr">
              <a:lnSpc>
                <a:spcPts val="8100"/>
              </a:lnSpc>
            </a:pPr>
            <a:r>
              <a:rPr lang="en-US" sz="6750" spc="63">
                <a:solidFill>
                  <a:srgbClr val="FFFFFF"/>
                </a:solidFill>
                <a:latin typeface="Calibri (MS) Bold"/>
              </a:rPr>
              <a:t>Authors’ Names</a:t>
            </a:r>
          </a:p>
          <a:p>
            <a:pPr algn="ctr">
              <a:lnSpc>
                <a:spcPts val="8100"/>
              </a:lnSpc>
            </a:pPr>
            <a:r>
              <a:rPr lang="en-US" sz="6750" spc="63">
                <a:solidFill>
                  <a:srgbClr val="FFFFFF"/>
                </a:solidFill>
                <a:latin typeface="Calibri (MS) Bold"/>
              </a:rPr>
              <a:t>Institute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DAGA6orcGMY</dc:identifier>
  <dcterms:modified xsi:type="dcterms:W3CDTF">2011-08-01T06:04:30Z</dcterms:modified>
  <cp:revision>1</cp:revision>
  <dc:title>URP Poster Template</dc:title>
</cp:coreProperties>
</file>